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3" r:id="rId6"/>
    <p:sldId id="274" r:id="rId7"/>
    <p:sldId id="275" r:id="rId8"/>
    <p:sldId id="276" r:id="rId9"/>
    <p:sldId id="259" r:id="rId10"/>
    <p:sldId id="260" r:id="rId11"/>
    <p:sldId id="261" r:id="rId12"/>
    <p:sldId id="272" r:id="rId13"/>
    <p:sldId id="262" r:id="rId14"/>
    <p:sldId id="264" r:id="rId15"/>
    <p:sldId id="265" r:id="rId16"/>
    <p:sldId id="267" r:id="rId17"/>
    <p:sldId id="268" r:id="rId18"/>
    <p:sldId id="269" r:id="rId19"/>
    <p:sldId id="270" r:id="rId20"/>
    <p:sldId id="277"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2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134604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042001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B87FD5-BA2C-4F84-B7F1-E1E09C1904FF}"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13107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0B87FD5-BA2C-4F84-B7F1-E1E09C1904FF}"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3939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0B87FD5-BA2C-4F84-B7F1-E1E09C1904FF}" type="datetimeFigureOut">
              <a:rPr lang="en-GB" smtClean="0"/>
              <a:t>25/09/2023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17044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0B87FD5-BA2C-4F84-B7F1-E1E09C1904FF}" type="datetimeFigureOut">
              <a:rPr lang="en-GB" smtClean="0"/>
              <a:t>25/09/2023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566608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B87FD5-BA2C-4F84-B7F1-E1E09C1904FF}" type="datetimeFigureOut">
              <a:rPr lang="en-GB" smtClean="0"/>
              <a:t>25/09/2023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54473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720847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0B87FD5-BA2C-4F84-B7F1-E1E09C1904FF}" type="datetimeFigureOut">
              <a:rPr lang="en-GB" smtClean="0"/>
              <a:t>25/09/2023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3790474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472991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0B87FD5-BA2C-4F84-B7F1-E1E09C1904FF}" type="datetimeFigureOut">
              <a:rPr lang="en-GB" smtClean="0"/>
              <a:t>25/09/2023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F4C60-E6CC-431B-A389-76FFEA858092}" type="slidenum">
              <a:rPr lang="en-GB" smtClean="0"/>
              <a:t>‹#›</a:t>
            </a:fld>
            <a:endParaRPr lang="en-GB"/>
          </a:p>
        </p:txBody>
      </p:sp>
    </p:spTree>
    <p:extLst>
      <p:ext uri="{BB962C8B-B14F-4D97-AF65-F5344CB8AC3E}">
        <p14:creationId xmlns:p14="http://schemas.microsoft.com/office/powerpoint/2010/main" val="2904400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B87FD5-BA2C-4F84-B7F1-E1E09C1904FF}" type="datetimeFigureOut">
              <a:rPr lang="en-GB" smtClean="0"/>
              <a:t>25/09/2023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5F4C60-E6CC-431B-A389-76FFEA858092}" type="slidenum">
              <a:rPr lang="en-GB" smtClean="0"/>
              <a:t>‹#›</a:t>
            </a:fld>
            <a:endParaRPr lang="en-GB"/>
          </a:p>
        </p:txBody>
      </p:sp>
    </p:spTree>
    <p:extLst>
      <p:ext uri="{BB962C8B-B14F-4D97-AF65-F5344CB8AC3E}">
        <p14:creationId xmlns:p14="http://schemas.microsoft.com/office/powerpoint/2010/main" val="1188082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B826CCC-B5C5-41D9-BEE0-17C5F914BA7A}"/>
              </a:ext>
            </a:extLst>
          </p:cNvPr>
          <p:cNvPicPr>
            <a:picLocks noChangeAspect="1"/>
          </p:cNvPicPr>
          <p:nvPr/>
        </p:nvPicPr>
        <p:blipFill>
          <a:blip r:embed="rId2"/>
          <a:stretch>
            <a:fillRect/>
          </a:stretch>
        </p:blipFill>
        <p:spPr>
          <a:xfrm>
            <a:off x="2116445" y="692696"/>
            <a:ext cx="4911110" cy="5697403"/>
          </a:xfrm>
          <a:prstGeom prst="rect">
            <a:avLst/>
          </a:prstGeom>
        </p:spPr>
      </p:pic>
    </p:spTree>
    <p:extLst>
      <p:ext uri="{BB962C8B-B14F-4D97-AF65-F5344CB8AC3E}">
        <p14:creationId xmlns:p14="http://schemas.microsoft.com/office/powerpoint/2010/main" val="1138142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857A98-07E6-4407-947C-9C1093C20A75}"/>
              </a:ext>
            </a:extLst>
          </p:cNvPr>
          <p:cNvSpPr>
            <a:spLocks noGrp="1"/>
          </p:cNvSpPr>
          <p:nvPr>
            <p:ph idx="1"/>
          </p:nvPr>
        </p:nvSpPr>
        <p:spPr>
          <a:xfrm>
            <a:off x="251520" y="332656"/>
            <a:ext cx="8229600" cy="4525963"/>
          </a:xfrm>
        </p:spPr>
        <p:txBody>
          <a:bodyPr/>
          <a:lstStyle/>
          <a:p>
            <a:pPr marL="0" indent="0">
              <a:buNone/>
            </a:pPr>
            <a:r>
              <a:rPr lang="en-GB" b="1" dirty="0">
                <a:solidFill>
                  <a:schemeClr val="tx2">
                    <a:lumMod val="75000"/>
                  </a:schemeClr>
                </a:solidFill>
              </a:rPr>
              <a:t>What is self regulation?</a:t>
            </a:r>
          </a:p>
          <a:p>
            <a:pPr marL="0" indent="0">
              <a:buNone/>
            </a:pPr>
            <a:endParaRPr lang="en-GB" b="1" dirty="0"/>
          </a:p>
          <a:p>
            <a:pPr marL="0" indent="0">
              <a:buNone/>
            </a:pPr>
            <a:endParaRPr lang="en-GB" dirty="0"/>
          </a:p>
        </p:txBody>
      </p:sp>
      <p:sp>
        <p:nvSpPr>
          <p:cNvPr id="4" name="Content Placeholder 2">
            <a:extLst>
              <a:ext uri="{FF2B5EF4-FFF2-40B4-BE49-F238E27FC236}">
                <a16:creationId xmlns:a16="http://schemas.microsoft.com/office/drawing/2014/main" id="{088596C8-6275-4C0D-8191-D5437F17C59F}"/>
              </a:ext>
            </a:extLst>
          </p:cNvPr>
          <p:cNvSpPr txBox="1">
            <a:spLocks/>
          </p:cNvSpPr>
          <p:nvPr/>
        </p:nvSpPr>
        <p:spPr>
          <a:xfrm>
            <a:off x="323528" y="1340768"/>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dirty="0">
                <a:solidFill>
                  <a:schemeClr val="tx2">
                    <a:lumMod val="75000"/>
                  </a:schemeClr>
                </a:solidFill>
              </a:rPr>
              <a:t>Self regulation is when you can: </a:t>
            </a:r>
          </a:p>
          <a:p>
            <a:r>
              <a:rPr lang="en-GB" dirty="0">
                <a:solidFill>
                  <a:schemeClr val="tx2">
                    <a:lumMod val="75000"/>
                  </a:schemeClr>
                </a:solidFill>
              </a:rPr>
              <a:t>focus your attention</a:t>
            </a:r>
          </a:p>
          <a:p>
            <a:r>
              <a:rPr lang="en-GB" dirty="0">
                <a:solidFill>
                  <a:schemeClr val="tx2">
                    <a:lumMod val="75000"/>
                  </a:schemeClr>
                </a:solidFill>
              </a:rPr>
              <a:t>control your emotions </a:t>
            </a:r>
          </a:p>
          <a:p>
            <a:r>
              <a:rPr lang="en-GB" dirty="0">
                <a:solidFill>
                  <a:schemeClr val="tx2">
                    <a:lumMod val="75000"/>
                  </a:schemeClr>
                </a:solidFill>
              </a:rPr>
              <a:t>manage your thinking</a:t>
            </a:r>
          </a:p>
          <a:p>
            <a:r>
              <a:rPr lang="en-GB" dirty="0">
                <a:solidFill>
                  <a:schemeClr val="tx2">
                    <a:lumMod val="75000"/>
                  </a:schemeClr>
                </a:solidFill>
              </a:rPr>
              <a:t>manage your behaviour </a:t>
            </a:r>
          </a:p>
          <a:p>
            <a:r>
              <a:rPr lang="en-GB" dirty="0">
                <a:solidFill>
                  <a:schemeClr val="tx2">
                    <a:lumMod val="75000"/>
                  </a:schemeClr>
                </a:solidFill>
              </a:rPr>
              <a:t>manage your feelings </a:t>
            </a:r>
          </a:p>
          <a:p>
            <a:endParaRPr lang="en-GB" dirty="0"/>
          </a:p>
        </p:txBody>
      </p:sp>
    </p:spTree>
    <p:extLst>
      <p:ext uri="{BB962C8B-B14F-4D97-AF65-F5344CB8AC3E}">
        <p14:creationId xmlns:p14="http://schemas.microsoft.com/office/powerpoint/2010/main" val="322854955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5F6CF-EA76-4904-B1BD-8D809F7B6A4C}"/>
              </a:ext>
            </a:extLst>
          </p:cNvPr>
          <p:cNvSpPr>
            <a:spLocks noGrp="1"/>
          </p:cNvSpPr>
          <p:nvPr>
            <p:ph type="title"/>
          </p:nvPr>
        </p:nvSpPr>
        <p:spPr/>
        <p:txBody>
          <a:bodyPr>
            <a:normAutofit fontScale="90000"/>
          </a:bodyPr>
          <a:lstStyle/>
          <a:p>
            <a:br>
              <a:rPr lang="en-GB" dirty="0"/>
            </a:br>
            <a:br>
              <a:rPr lang="en-GB" dirty="0"/>
            </a:br>
            <a:endParaRPr lang="en-GB" dirty="0"/>
          </a:p>
        </p:txBody>
      </p:sp>
      <p:sp>
        <p:nvSpPr>
          <p:cNvPr id="3" name="Content Placeholder 2">
            <a:extLst>
              <a:ext uri="{FF2B5EF4-FFF2-40B4-BE49-F238E27FC236}">
                <a16:creationId xmlns:a16="http://schemas.microsoft.com/office/drawing/2014/main" id="{1AEA58E4-9BA8-44F9-8B39-3D81ACFF4D9F}"/>
              </a:ext>
            </a:extLst>
          </p:cNvPr>
          <p:cNvSpPr>
            <a:spLocks noGrp="1"/>
          </p:cNvSpPr>
          <p:nvPr>
            <p:ph idx="1"/>
          </p:nvPr>
        </p:nvSpPr>
        <p:spPr>
          <a:xfrm>
            <a:off x="424637" y="620688"/>
            <a:ext cx="8229600" cy="4525963"/>
          </a:xfrm>
        </p:spPr>
        <p:txBody>
          <a:bodyPr>
            <a:normAutofit/>
          </a:bodyPr>
          <a:lstStyle/>
          <a:p>
            <a:pPr marL="0" indent="0">
              <a:buNone/>
            </a:pPr>
            <a:r>
              <a:rPr lang="en-GB" dirty="0">
                <a:solidFill>
                  <a:schemeClr val="tx2">
                    <a:lumMod val="75000"/>
                  </a:schemeClr>
                </a:solidFill>
              </a:rPr>
              <a:t>What might you do if your body feels hot?</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9882605B-63DB-40E0-82E6-E86FE5E405F2}"/>
              </a:ext>
            </a:extLst>
          </p:cNvPr>
          <p:cNvPicPr>
            <a:picLocks noChangeAspect="1"/>
          </p:cNvPicPr>
          <p:nvPr/>
        </p:nvPicPr>
        <p:blipFill>
          <a:blip r:embed="rId2"/>
          <a:stretch>
            <a:fillRect/>
          </a:stretch>
        </p:blipFill>
        <p:spPr>
          <a:xfrm>
            <a:off x="523302" y="1417003"/>
            <a:ext cx="2691967" cy="1723965"/>
          </a:xfrm>
          <a:prstGeom prst="rect">
            <a:avLst/>
          </a:prstGeom>
        </p:spPr>
      </p:pic>
      <p:pic>
        <p:nvPicPr>
          <p:cNvPr id="5" name="Picture 4">
            <a:extLst>
              <a:ext uri="{FF2B5EF4-FFF2-40B4-BE49-F238E27FC236}">
                <a16:creationId xmlns:a16="http://schemas.microsoft.com/office/drawing/2014/main" id="{0DABB659-70CE-4834-83F5-5FFB0F043D51}"/>
              </a:ext>
            </a:extLst>
          </p:cNvPr>
          <p:cNvPicPr>
            <a:picLocks noChangeAspect="1"/>
          </p:cNvPicPr>
          <p:nvPr/>
        </p:nvPicPr>
        <p:blipFill>
          <a:blip r:embed="rId3"/>
          <a:stretch>
            <a:fillRect/>
          </a:stretch>
        </p:blipFill>
        <p:spPr>
          <a:xfrm>
            <a:off x="5267155" y="4002132"/>
            <a:ext cx="2268909" cy="2078391"/>
          </a:xfrm>
          <a:prstGeom prst="rect">
            <a:avLst/>
          </a:prstGeom>
        </p:spPr>
      </p:pic>
      <p:pic>
        <p:nvPicPr>
          <p:cNvPr id="6" name="Picture 5">
            <a:extLst>
              <a:ext uri="{FF2B5EF4-FFF2-40B4-BE49-F238E27FC236}">
                <a16:creationId xmlns:a16="http://schemas.microsoft.com/office/drawing/2014/main" id="{668686FB-47C1-4B71-9BD3-40F3D27D3DD5}"/>
              </a:ext>
            </a:extLst>
          </p:cNvPr>
          <p:cNvPicPr>
            <a:picLocks noChangeAspect="1"/>
          </p:cNvPicPr>
          <p:nvPr/>
        </p:nvPicPr>
        <p:blipFill>
          <a:blip r:embed="rId4"/>
          <a:stretch>
            <a:fillRect/>
          </a:stretch>
        </p:blipFill>
        <p:spPr>
          <a:xfrm>
            <a:off x="523301" y="3975751"/>
            <a:ext cx="2691967" cy="2012638"/>
          </a:xfrm>
          <a:prstGeom prst="rect">
            <a:avLst/>
          </a:prstGeom>
        </p:spPr>
      </p:pic>
      <p:pic>
        <p:nvPicPr>
          <p:cNvPr id="7" name="Picture 6">
            <a:extLst>
              <a:ext uri="{FF2B5EF4-FFF2-40B4-BE49-F238E27FC236}">
                <a16:creationId xmlns:a16="http://schemas.microsoft.com/office/drawing/2014/main" id="{2111A1ED-DB98-406E-A199-0E6C9C7D744D}"/>
              </a:ext>
            </a:extLst>
          </p:cNvPr>
          <p:cNvPicPr>
            <a:picLocks noChangeAspect="1"/>
          </p:cNvPicPr>
          <p:nvPr/>
        </p:nvPicPr>
        <p:blipFill>
          <a:blip r:embed="rId5"/>
          <a:stretch>
            <a:fillRect/>
          </a:stretch>
        </p:blipFill>
        <p:spPr>
          <a:xfrm>
            <a:off x="5148064" y="1243876"/>
            <a:ext cx="2266357" cy="2736304"/>
          </a:xfrm>
          <a:prstGeom prst="rect">
            <a:avLst/>
          </a:prstGeom>
        </p:spPr>
      </p:pic>
    </p:spTree>
    <p:extLst>
      <p:ext uri="{BB962C8B-B14F-4D97-AF65-F5344CB8AC3E}">
        <p14:creationId xmlns:p14="http://schemas.microsoft.com/office/powerpoint/2010/main" val="2974450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5F6CF-EA76-4904-B1BD-8D809F7B6A4C}"/>
              </a:ext>
            </a:extLst>
          </p:cNvPr>
          <p:cNvSpPr>
            <a:spLocks noGrp="1"/>
          </p:cNvSpPr>
          <p:nvPr>
            <p:ph type="title"/>
          </p:nvPr>
        </p:nvSpPr>
        <p:spPr/>
        <p:txBody>
          <a:bodyPr>
            <a:normAutofit fontScale="90000"/>
          </a:bodyPr>
          <a:lstStyle/>
          <a:p>
            <a:br>
              <a:rPr lang="en-GB" dirty="0"/>
            </a:br>
            <a:br>
              <a:rPr lang="en-GB" dirty="0"/>
            </a:br>
            <a:endParaRPr lang="en-GB" dirty="0"/>
          </a:p>
        </p:txBody>
      </p:sp>
      <p:sp>
        <p:nvSpPr>
          <p:cNvPr id="3" name="Content Placeholder 2">
            <a:extLst>
              <a:ext uri="{FF2B5EF4-FFF2-40B4-BE49-F238E27FC236}">
                <a16:creationId xmlns:a16="http://schemas.microsoft.com/office/drawing/2014/main" id="{1AEA58E4-9BA8-44F9-8B39-3D81ACFF4D9F}"/>
              </a:ext>
            </a:extLst>
          </p:cNvPr>
          <p:cNvSpPr>
            <a:spLocks noGrp="1"/>
          </p:cNvSpPr>
          <p:nvPr>
            <p:ph idx="1"/>
          </p:nvPr>
        </p:nvSpPr>
        <p:spPr>
          <a:xfrm>
            <a:off x="424637" y="620688"/>
            <a:ext cx="8229600" cy="4525963"/>
          </a:xfrm>
        </p:spPr>
        <p:txBody>
          <a:bodyPr>
            <a:normAutofit/>
          </a:bodyPr>
          <a:lstStyle/>
          <a:p>
            <a:pPr marL="0" indent="0">
              <a:buNone/>
            </a:pPr>
            <a:r>
              <a:rPr lang="en-GB" dirty="0">
                <a:solidFill>
                  <a:schemeClr val="tx2">
                    <a:lumMod val="75000"/>
                  </a:schemeClr>
                </a:solidFill>
              </a:rPr>
              <a:t>What might you do if your body feels cold?</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6" name="Picture 5">
            <a:extLst>
              <a:ext uri="{FF2B5EF4-FFF2-40B4-BE49-F238E27FC236}">
                <a16:creationId xmlns:a16="http://schemas.microsoft.com/office/drawing/2014/main" id="{024CC0CA-2963-4621-BAC5-685CD6208E98}"/>
              </a:ext>
            </a:extLst>
          </p:cNvPr>
          <p:cNvPicPr>
            <a:picLocks noChangeAspect="1"/>
          </p:cNvPicPr>
          <p:nvPr/>
        </p:nvPicPr>
        <p:blipFill>
          <a:blip r:embed="rId2"/>
          <a:stretch>
            <a:fillRect/>
          </a:stretch>
        </p:blipFill>
        <p:spPr>
          <a:xfrm>
            <a:off x="827584" y="1556790"/>
            <a:ext cx="2571970" cy="2104339"/>
          </a:xfrm>
          <a:prstGeom prst="rect">
            <a:avLst/>
          </a:prstGeom>
        </p:spPr>
      </p:pic>
      <p:pic>
        <p:nvPicPr>
          <p:cNvPr id="7" name="Picture 6">
            <a:extLst>
              <a:ext uri="{FF2B5EF4-FFF2-40B4-BE49-F238E27FC236}">
                <a16:creationId xmlns:a16="http://schemas.microsoft.com/office/drawing/2014/main" id="{D2B2A2E0-5F37-4136-9F4E-291775D0BF71}"/>
              </a:ext>
            </a:extLst>
          </p:cNvPr>
          <p:cNvPicPr>
            <a:picLocks noChangeAspect="1"/>
          </p:cNvPicPr>
          <p:nvPr/>
        </p:nvPicPr>
        <p:blipFill>
          <a:blip r:embed="rId3"/>
          <a:stretch>
            <a:fillRect/>
          </a:stretch>
        </p:blipFill>
        <p:spPr>
          <a:xfrm>
            <a:off x="5497366" y="1424403"/>
            <a:ext cx="1969909" cy="2236727"/>
          </a:xfrm>
          <a:prstGeom prst="rect">
            <a:avLst/>
          </a:prstGeom>
        </p:spPr>
      </p:pic>
      <p:pic>
        <p:nvPicPr>
          <p:cNvPr id="8" name="Picture 7">
            <a:extLst>
              <a:ext uri="{FF2B5EF4-FFF2-40B4-BE49-F238E27FC236}">
                <a16:creationId xmlns:a16="http://schemas.microsoft.com/office/drawing/2014/main" id="{75405BF3-22C0-41E6-9235-3E9B8CEF1E07}"/>
              </a:ext>
            </a:extLst>
          </p:cNvPr>
          <p:cNvPicPr>
            <a:picLocks noChangeAspect="1"/>
          </p:cNvPicPr>
          <p:nvPr/>
        </p:nvPicPr>
        <p:blipFill>
          <a:blip r:embed="rId4"/>
          <a:stretch>
            <a:fillRect/>
          </a:stretch>
        </p:blipFill>
        <p:spPr>
          <a:xfrm>
            <a:off x="611560" y="4249040"/>
            <a:ext cx="3769988" cy="2104339"/>
          </a:xfrm>
          <a:prstGeom prst="rect">
            <a:avLst/>
          </a:prstGeom>
        </p:spPr>
      </p:pic>
      <p:pic>
        <p:nvPicPr>
          <p:cNvPr id="9" name="Picture 8">
            <a:extLst>
              <a:ext uri="{FF2B5EF4-FFF2-40B4-BE49-F238E27FC236}">
                <a16:creationId xmlns:a16="http://schemas.microsoft.com/office/drawing/2014/main" id="{598AAA0A-0388-4936-8196-A12B87908019}"/>
              </a:ext>
            </a:extLst>
          </p:cNvPr>
          <p:cNvPicPr>
            <a:picLocks noChangeAspect="1"/>
          </p:cNvPicPr>
          <p:nvPr/>
        </p:nvPicPr>
        <p:blipFill>
          <a:blip r:embed="rId5"/>
          <a:stretch>
            <a:fillRect/>
          </a:stretch>
        </p:blipFill>
        <p:spPr>
          <a:xfrm>
            <a:off x="5416604" y="4249040"/>
            <a:ext cx="2143103" cy="2104339"/>
          </a:xfrm>
          <a:prstGeom prst="rect">
            <a:avLst/>
          </a:prstGeom>
        </p:spPr>
      </p:pic>
    </p:spTree>
    <p:extLst>
      <p:ext uri="{BB962C8B-B14F-4D97-AF65-F5344CB8AC3E}">
        <p14:creationId xmlns:p14="http://schemas.microsoft.com/office/powerpoint/2010/main" val="2812203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5F6CF-EA76-4904-B1BD-8D809F7B6A4C}"/>
              </a:ext>
            </a:extLst>
          </p:cNvPr>
          <p:cNvSpPr>
            <a:spLocks noGrp="1"/>
          </p:cNvSpPr>
          <p:nvPr>
            <p:ph type="title"/>
          </p:nvPr>
        </p:nvSpPr>
        <p:spPr/>
        <p:txBody>
          <a:bodyPr>
            <a:normAutofit fontScale="90000"/>
          </a:bodyPr>
          <a:lstStyle/>
          <a:p>
            <a:br>
              <a:rPr lang="en-GB" dirty="0"/>
            </a:br>
            <a:br>
              <a:rPr lang="en-GB" dirty="0"/>
            </a:br>
            <a:endParaRPr lang="en-GB" dirty="0"/>
          </a:p>
        </p:txBody>
      </p:sp>
      <p:sp>
        <p:nvSpPr>
          <p:cNvPr id="3" name="Content Placeholder 2">
            <a:extLst>
              <a:ext uri="{FF2B5EF4-FFF2-40B4-BE49-F238E27FC236}">
                <a16:creationId xmlns:a16="http://schemas.microsoft.com/office/drawing/2014/main" id="{1AEA58E4-9BA8-44F9-8B39-3D81ACFF4D9F}"/>
              </a:ext>
            </a:extLst>
          </p:cNvPr>
          <p:cNvSpPr>
            <a:spLocks noGrp="1"/>
          </p:cNvSpPr>
          <p:nvPr>
            <p:ph idx="1"/>
          </p:nvPr>
        </p:nvSpPr>
        <p:spPr>
          <a:xfrm>
            <a:off x="424637" y="620688"/>
            <a:ext cx="8229600" cy="4525963"/>
          </a:xfrm>
        </p:spPr>
        <p:txBody>
          <a:bodyPr>
            <a:normAutofit/>
          </a:bodyPr>
          <a:lstStyle/>
          <a:p>
            <a:pPr marL="0" indent="0">
              <a:buNone/>
            </a:pPr>
            <a:r>
              <a:rPr lang="en-GB" dirty="0">
                <a:solidFill>
                  <a:schemeClr val="tx2">
                    <a:lumMod val="75000"/>
                  </a:schemeClr>
                </a:solidFill>
              </a:rPr>
              <a:t>This is called self regulation.</a:t>
            </a:r>
          </a:p>
          <a:p>
            <a:pPr marL="0" indent="0">
              <a:buNone/>
            </a:pPr>
            <a:endParaRPr lang="en-GB" dirty="0">
              <a:solidFill>
                <a:schemeClr val="tx2">
                  <a:lumMod val="75000"/>
                </a:schemeClr>
              </a:solidFill>
            </a:endParaRPr>
          </a:p>
          <a:p>
            <a:pPr marL="0" indent="0">
              <a:buNone/>
            </a:pPr>
            <a:r>
              <a:rPr lang="en-GB" dirty="0">
                <a:solidFill>
                  <a:schemeClr val="tx2">
                    <a:lumMod val="75000"/>
                  </a:schemeClr>
                </a:solidFill>
              </a:rPr>
              <a:t>You regulate your body so that your body feels comfortable and safe.</a:t>
            </a:r>
          </a:p>
          <a:p>
            <a:pPr marL="0" indent="0">
              <a:buNone/>
            </a:pPr>
            <a:endParaRPr lang="en-GB" dirty="0">
              <a:solidFill>
                <a:schemeClr val="tx2">
                  <a:lumMod val="75000"/>
                </a:schemeClr>
              </a:solidFill>
            </a:endParaRPr>
          </a:p>
          <a:p>
            <a:pPr marL="0" indent="0">
              <a:buNone/>
            </a:pPr>
            <a:r>
              <a:rPr lang="en-GB" dirty="0">
                <a:solidFill>
                  <a:schemeClr val="tx2">
                    <a:lumMod val="75000"/>
                  </a:schemeClr>
                </a:solidFill>
              </a:rPr>
              <a:t>But did you know that you can regulate your thinking and your feeling as well?</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912895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EFA43C5-74C5-4927-B1F8-DDC40D6DB523}"/>
              </a:ext>
            </a:extLst>
          </p:cNvPr>
          <p:cNvSpPr/>
          <p:nvPr/>
        </p:nvSpPr>
        <p:spPr>
          <a:xfrm>
            <a:off x="179512" y="476672"/>
            <a:ext cx="8098627" cy="2677656"/>
          </a:xfrm>
          <a:prstGeom prst="rect">
            <a:avLst/>
          </a:prstGeom>
        </p:spPr>
        <p:txBody>
          <a:bodyPr wrap="none">
            <a:spAutoFit/>
          </a:bodyPr>
          <a:lstStyle/>
          <a:p>
            <a:r>
              <a:rPr lang="en-GB" sz="2800" dirty="0">
                <a:solidFill>
                  <a:schemeClr val="tx2">
                    <a:lumMod val="75000"/>
                  </a:schemeClr>
                </a:solidFill>
              </a:rPr>
              <a:t>The first step to self regulation is identifying how your </a:t>
            </a:r>
          </a:p>
          <a:p>
            <a:r>
              <a:rPr lang="en-GB" sz="2800" dirty="0">
                <a:solidFill>
                  <a:schemeClr val="tx2">
                    <a:lumMod val="75000"/>
                  </a:schemeClr>
                </a:solidFill>
              </a:rPr>
              <a:t>body and brain feels.</a:t>
            </a:r>
          </a:p>
          <a:p>
            <a:endParaRPr lang="en-GB" sz="2800" dirty="0">
              <a:solidFill>
                <a:schemeClr val="tx2">
                  <a:lumMod val="75000"/>
                </a:schemeClr>
              </a:solidFill>
            </a:endParaRPr>
          </a:p>
          <a:p>
            <a:r>
              <a:rPr lang="en-GB" sz="2800" dirty="0">
                <a:solidFill>
                  <a:schemeClr val="tx2">
                    <a:lumMod val="75000"/>
                  </a:schemeClr>
                </a:solidFill>
              </a:rPr>
              <a:t>There are four zones to help us with this.</a:t>
            </a:r>
          </a:p>
          <a:p>
            <a:endParaRPr lang="en-GB" sz="2800" dirty="0">
              <a:solidFill>
                <a:schemeClr val="tx2">
                  <a:lumMod val="75000"/>
                </a:schemeClr>
              </a:solidFill>
            </a:endParaRPr>
          </a:p>
          <a:p>
            <a:r>
              <a:rPr lang="en-GB" sz="2800" dirty="0">
                <a:solidFill>
                  <a:schemeClr val="tx2">
                    <a:lumMod val="75000"/>
                  </a:schemeClr>
                </a:solidFill>
              </a:rPr>
              <a:t>These are called:</a:t>
            </a:r>
          </a:p>
        </p:txBody>
      </p:sp>
      <p:pic>
        <p:nvPicPr>
          <p:cNvPr id="8" name="Picture 7">
            <a:extLst>
              <a:ext uri="{FF2B5EF4-FFF2-40B4-BE49-F238E27FC236}">
                <a16:creationId xmlns:a16="http://schemas.microsoft.com/office/drawing/2014/main" id="{D93DA719-AFA4-4D21-B753-B69E9A7DBDA2}"/>
              </a:ext>
            </a:extLst>
          </p:cNvPr>
          <p:cNvPicPr>
            <a:picLocks noChangeAspect="1"/>
          </p:cNvPicPr>
          <p:nvPr/>
        </p:nvPicPr>
        <p:blipFill>
          <a:blip r:embed="rId2"/>
          <a:stretch>
            <a:fillRect/>
          </a:stretch>
        </p:blipFill>
        <p:spPr>
          <a:xfrm>
            <a:off x="467544" y="3789040"/>
            <a:ext cx="8403755" cy="1152128"/>
          </a:xfrm>
          <a:prstGeom prst="rect">
            <a:avLst/>
          </a:prstGeom>
        </p:spPr>
      </p:pic>
    </p:spTree>
    <p:extLst>
      <p:ext uri="{BB962C8B-B14F-4D97-AF65-F5344CB8AC3E}">
        <p14:creationId xmlns:p14="http://schemas.microsoft.com/office/powerpoint/2010/main" val="6752468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390" y="764704"/>
            <a:ext cx="7871219" cy="4320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95305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1" y="188640"/>
            <a:ext cx="8856985"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265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60648"/>
            <a:ext cx="8229600" cy="4525963"/>
          </a:xfrm>
        </p:spPr>
        <p:txBody>
          <a:bodyPr/>
          <a:lstStyle/>
          <a:p>
            <a:pPr marL="0" indent="0" algn="ctr">
              <a:buNone/>
            </a:pPr>
            <a:r>
              <a:rPr lang="en-GB" b="1" dirty="0">
                <a:solidFill>
                  <a:schemeClr val="tx2">
                    <a:lumMod val="75000"/>
                  </a:schemeClr>
                </a:solidFill>
                <a:latin typeface="+mj-lt"/>
              </a:rPr>
              <a:t>The </a:t>
            </a:r>
            <a:r>
              <a:rPr lang="en-GB" b="1" dirty="0">
                <a:solidFill>
                  <a:schemeClr val="accent1"/>
                </a:solidFill>
                <a:latin typeface="+mj-lt"/>
              </a:rPr>
              <a:t>Blue</a:t>
            </a:r>
            <a:r>
              <a:rPr lang="en-GB" b="1" dirty="0">
                <a:latin typeface="+mj-lt"/>
              </a:rPr>
              <a:t> </a:t>
            </a:r>
            <a:r>
              <a:rPr lang="en-GB" b="1" dirty="0">
                <a:solidFill>
                  <a:schemeClr val="tx2">
                    <a:lumMod val="75000"/>
                  </a:schemeClr>
                </a:solidFill>
                <a:latin typeface="+mj-lt"/>
              </a:rPr>
              <a:t>Zone</a:t>
            </a:r>
          </a:p>
          <a:p>
            <a:pPr marL="0" indent="0">
              <a:buNone/>
            </a:pPr>
            <a:r>
              <a:rPr lang="en-GB" dirty="0">
                <a:solidFill>
                  <a:schemeClr val="tx2">
                    <a:lumMod val="75000"/>
                  </a:schemeClr>
                </a:solidFill>
                <a:latin typeface="+mj-lt"/>
              </a:rPr>
              <a:t>We are expected to be in the Blue Zone just before bed time or when we are watching the TV. We are running slow. We might be tired or sad. This is an unexpected zone to be in for learning.</a:t>
            </a: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4368" y="116632"/>
            <a:ext cx="1080120" cy="1135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a:extLst>
              <a:ext uri="{FF2B5EF4-FFF2-40B4-BE49-F238E27FC236}">
                <a16:creationId xmlns:a16="http://schemas.microsoft.com/office/drawing/2014/main" id="{DD45F2D2-A00D-4708-9B43-9BB599641EBB}"/>
              </a:ext>
            </a:extLst>
          </p:cNvPr>
          <p:cNvSpPr/>
          <p:nvPr/>
        </p:nvSpPr>
        <p:spPr>
          <a:xfrm>
            <a:off x="420194" y="3861048"/>
            <a:ext cx="8112246" cy="369332"/>
          </a:xfrm>
          <a:prstGeom prst="rect">
            <a:avLst/>
          </a:prstGeom>
        </p:spPr>
        <p:txBody>
          <a:bodyPr wrap="square">
            <a:spAutoFit/>
          </a:bodyPr>
          <a:lstStyle/>
          <a:p>
            <a:r>
              <a:rPr lang="en-GB" dirty="0">
                <a:solidFill>
                  <a:schemeClr val="tx2">
                    <a:lumMod val="75000"/>
                  </a:schemeClr>
                </a:solidFill>
              </a:rPr>
              <a:t>How might your brain or body feel when you’re in the blue zone?</a:t>
            </a:r>
          </a:p>
        </p:txBody>
      </p:sp>
    </p:spTree>
    <p:extLst>
      <p:ext uri="{BB962C8B-B14F-4D97-AF65-F5344CB8AC3E}">
        <p14:creationId xmlns:p14="http://schemas.microsoft.com/office/powerpoint/2010/main" val="284277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3531" y="233725"/>
            <a:ext cx="8712968" cy="63905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2801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24744"/>
            <a:ext cx="8208912" cy="2448272"/>
          </a:xfrm>
        </p:spPr>
        <p:txBody>
          <a:bodyPr>
            <a:normAutofit fontScale="90000"/>
          </a:bodyPr>
          <a:lstStyle/>
          <a:p>
            <a:r>
              <a:rPr lang="en-GB" sz="3200" b="1" dirty="0">
                <a:solidFill>
                  <a:schemeClr val="tx2">
                    <a:lumMod val="75000"/>
                  </a:schemeClr>
                </a:solidFill>
              </a:rPr>
              <a:t>The </a:t>
            </a:r>
            <a:r>
              <a:rPr lang="en-GB" sz="3200" b="1" dirty="0">
                <a:solidFill>
                  <a:srgbClr val="00B050"/>
                </a:solidFill>
              </a:rPr>
              <a:t>Green</a:t>
            </a:r>
            <a:r>
              <a:rPr lang="en-GB" sz="3200" b="1" dirty="0"/>
              <a:t> Zone</a:t>
            </a:r>
            <a:br>
              <a:rPr lang="en-GB" sz="3200" b="1" dirty="0"/>
            </a:br>
            <a:r>
              <a:rPr lang="en-GB" sz="3200" dirty="0"/>
              <a:t>We are expected to be in the </a:t>
            </a:r>
            <a:r>
              <a:rPr lang="en-GB" sz="3200" dirty="0">
                <a:solidFill>
                  <a:srgbClr val="00B050"/>
                </a:solidFill>
              </a:rPr>
              <a:t>Green</a:t>
            </a:r>
            <a:r>
              <a:rPr lang="en-GB" sz="3200" dirty="0"/>
              <a:t> Zone while we are learning. It is when our brains and bodies are relaxed and focused</a:t>
            </a:r>
            <a:r>
              <a:rPr lang="en-GB" sz="3200" dirty="0">
                <a:latin typeface="Bradley Hand ITC" panose="03070402050302030203" pitchFamily="66" charset="0"/>
              </a:rPr>
              <a:t>.</a:t>
            </a:r>
            <a:br>
              <a:rPr lang="en-GB" sz="3200" dirty="0">
                <a:latin typeface="Bradley Hand ITC" panose="03070402050302030203" pitchFamily="66" charset="0"/>
              </a:rPr>
            </a:br>
            <a:br>
              <a:rPr lang="en-GB" sz="3200" dirty="0">
                <a:latin typeface="Bradley Hand ITC" panose="03070402050302030203" pitchFamily="66" charset="0"/>
              </a:rPr>
            </a:br>
            <a:r>
              <a:rPr lang="en-GB" sz="3200" dirty="0">
                <a:latin typeface="+mn-lt"/>
              </a:rPr>
              <a:t>How might your brain or body feel when you’re in the green zone?</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832553"/>
            <a:ext cx="1656184" cy="17237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9785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8568952" cy="64390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4178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1560" y="404664"/>
            <a:ext cx="7632848" cy="2062103"/>
          </a:xfrm>
          <a:prstGeom prst="rect">
            <a:avLst/>
          </a:prstGeom>
          <a:noFill/>
        </p:spPr>
        <p:txBody>
          <a:bodyPr wrap="square" rtlCol="0">
            <a:spAutoFit/>
          </a:bodyPr>
          <a:lstStyle/>
          <a:p>
            <a:pPr algn="ctr"/>
            <a:r>
              <a:rPr lang="en-GB" sz="3200" b="1" dirty="0">
                <a:latin typeface="+mj-lt"/>
              </a:rPr>
              <a:t>The </a:t>
            </a:r>
            <a:r>
              <a:rPr lang="en-GB" sz="3200" b="1" dirty="0">
                <a:solidFill>
                  <a:srgbClr val="FFFF00"/>
                </a:solidFill>
                <a:latin typeface="+mj-lt"/>
              </a:rPr>
              <a:t>Yellow</a:t>
            </a:r>
            <a:r>
              <a:rPr lang="en-GB" sz="3200" b="1" dirty="0">
                <a:latin typeface="+mj-lt"/>
              </a:rPr>
              <a:t> Zone</a:t>
            </a:r>
          </a:p>
          <a:p>
            <a:pPr algn="ctr"/>
            <a:r>
              <a:rPr lang="en-GB" sz="3200" dirty="0">
                <a:latin typeface="+mj-lt"/>
              </a:rPr>
              <a:t>During play time, lunch time and even at the end of the day, it’s expected for us to be in the </a:t>
            </a:r>
            <a:r>
              <a:rPr lang="en-GB" sz="3200" dirty="0">
                <a:solidFill>
                  <a:srgbClr val="FFFF00"/>
                </a:solidFill>
                <a:latin typeface="+mj-lt"/>
              </a:rPr>
              <a:t>YELLOW</a:t>
            </a:r>
            <a:r>
              <a:rPr lang="en-GB" sz="3200" dirty="0">
                <a:latin typeface="+mj-lt"/>
              </a:rPr>
              <a:t> ZONE.</a:t>
            </a: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65243" y="116632"/>
            <a:ext cx="934394" cy="980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406ADC23-2AD4-4C89-8630-27413D574DC7}"/>
              </a:ext>
            </a:extLst>
          </p:cNvPr>
          <p:cNvSpPr/>
          <p:nvPr/>
        </p:nvSpPr>
        <p:spPr>
          <a:xfrm>
            <a:off x="395536" y="2996953"/>
            <a:ext cx="8208912" cy="1077218"/>
          </a:xfrm>
          <a:prstGeom prst="rect">
            <a:avLst/>
          </a:prstGeom>
        </p:spPr>
        <p:txBody>
          <a:bodyPr wrap="square">
            <a:spAutoFit/>
          </a:bodyPr>
          <a:lstStyle/>
          <a:p>
            <a:r>
              <a:rPr lang="en-GB" sz="3200" dirty="0"/>
              <a:t>How might your brain or body feel when you’re in the yellow zone?</a:t>
            </a:r>
          </a:p>
        </p:txBody>
      </p:sp>
    </p:spTree>
    <p:extLst>
      <p:ext uri="{BB962C8B-B14F-4D97-AF65-F5344CB8AC3E}">
        <p14:creationId xmlns:p14="http://schemas.microsoft.com/office/powerpoint/2010/main" val="116416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16632"/>
            <a:ext cx="8424936" cy="63225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6FCF6E22-8C81-4277-A74B-9A3481C87563}"/>
              </a:ext>
            </a:extLst>
          </p:cNvPr>
          <p:cNvSpPr/>
          <p:nvPr/>
        </p:nvSpPr>
        <p:spPr>
          <a:xfrm rot="2733803">
            <a:off x="6680214" y="462150"/>
            <a:ext cx="1512168" cy="129614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3">
            <a:extLst>
              <a:ext uri="{FF2B5EF4-FFF2-40B4-BE49-F238E27FC236}">
                <a16:creationId xmlns:a16="http://schemas.microsoft.com/office/drawing/2014/main" id="{A9441553-CC40-4544-8C79-E3757894EE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784" y="188640"/>
            <a:ext cx="1097696" cy="11521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479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04664"/>
            <a:ext cx="8229600" cy="2592288"/>
          </a:xfrm>
        </p:spPr>
        <p:txBody>
          <a:bodyPr>
            <a:normAutofit fontScale="25000" lnSpcReduction="20000"/>
          </a:bodyPr>
          <a:lstStyle/>
          <a:p>
            <a:pPr marL="0" indent="0" algn="ctr">
              <a:buNone/>
            </a:pPr>
            <a:r>
              <a:rPr lang="en-GB" sz="11200" b="1" dirty="0"/>
              <a:t>The </a:t>
            </a:r>
            <a:r>
              <a:rPr lang="en-GB" sz="11200" b="1" dirty="0">
                <a:solidFill>
                  <a:srgbClr val="FF0000"/>
                </a:solidFill>
              </a:rPr>
              <a:t>Red</a:t>
            </a:r>
            <a:r>
              <a:rPr lang="en-GB" sz="11200" b="1" dirty="0"/>
              <a:t> Zone</a:t>
            </a:r>
          </a:p>
          <a:p>
            <a:pPr marL="0" indent="0" algn="ctr">
              <a:buNone/>
            </a:pPr>
            <a:r>
              <a:rPr lang="en-GB" sz="11200" dirty="0"/>
              <a:t>You might be in the red one if you are elated, angry, terrified or feeling out of control.</a:t>
            </a:r>
          </a:p>
          <a:p>
            <a:pPr marL="0" indent="0" algn="ctr">
              <a:buNone/>
            </a:pPr>
            <a:r>
              <a:rPr lang="en-GB" sz="11200" dirty="0"/>
              <a:t>For example if someone tells you a scary story or if you win a race at sports day.</a:t>
            </a:r>
          </a:p>
          <a:p>
            <a:pPr marL="0" indent="0" algn="ctr">
              <a:buNone/>
            </a:pPr>
            <a:endParaRPr lang="en-GB" dirty="0"/>
          </a:p>
          <a:p>
            <a:pPr marL="0" indent="0" algn="ctr">
              <a:buNone/>
            </a:pPr>
            <a:endParaRPr lang="en-GB" dirty="0"/>
          </a:p>
          <a:p>
            <a:pPr marL="0" indent="0" algn="ctr">
              <a:buNone/>
            </a:pPr>
            <a:r>
              <a:rPr lang="en-GB" dirty="0"/>
              <a:t> </a:t>
            </a:r>
          </a:p>
        </p:txBody>
      </p:sp>
      <p:sp>
        <p:nvSpPr>
          <p:cNvPr id="2" name="Rectangle 1">
            <a:extLst>
              <a:ext uri="{FF2B5EF4-FFF2-40B4-BE49-F238E27FC236}">
                <a16:creationId xmlns:a16="http://schemas.microsoft.com/office/drawing/2014/main" id="{8A5E6019-24F4-4ED9-9F8E-6904AD93A7B8}"/>
              </a:ext>
            </a:extLst>
          </p:cNvPr>
          <p:cNvSpPr/>
          <p:nvPr/>
        </p:nvSpPr>
        <p:spPr>
          <a:xfrm>
            <a:off x="179512" y="3105835"/>
            <a:ext cx="8229600" cy="1077218"/>
          </a:xfrm>
          <a:prstGeom prst="rect">
            <a:avLst/>
          </a:prstGeom>
        </p:spPr>
        <p:txBody>
          <a:bodyPr wrap="square">
            <a:spAutoFit/>
          </a:bodyPr>
          <a:lstStyle/>
          <a:p>
            <a:r>
              <a:rPr lang="en-GB" sz="3200" dirty="0"/>
              <a:t>How might your brain or body feel when you’re in the red zone?</a:t>
            </a:r>
          </a:p>
        </p:txBody>
      </p:sp>
    </p:spTree>
    <p:extLst>
      <p:ext uri="{BB962C8B-B14F-4D97-AF65-F5344CB8AC3E}">
        <p14:creationId xmlns:p14="http://schemas.microsoft.com/office/powerpoint/2010/main" val="2369287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208912" cy="62411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63875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39730A-12C4-4455-88F6-A1B1B652CF85}"/>
              </a:ext>
            </a:extLst>
          </p:cNvPr>
          <p:cNvSpPr/>
          <p:nvPr/>
        </p:nvSpPr>
        <p:spPr>
          <a:xfrm>
            <a:off x="305780" y="836712"/>
            <a:ext cx="8532440" cy="4801314"/>
          </a:xfrm>
          <a:prstGeom prst="rect">
            <a:avLst/>
          </a:prstGeom>
        </p:spPr>
        <p:txBody>
          <a:bodyPr wrap="square">
            <a:spAutoFit/>
          </a:bodyPr>
          <a:lstStyle/>
          <a:p>
            <a:pPr marL="285750" indent="-285750">
              <a:buFont typeface="Arial" panose="020B0604020202020204" pitchFamily="34" charset="0"/>
              <a:buChar char="•"/>
            </a:pPr>
            <a:r>
              <a:rPr lang="en-GB" dirty="0">
                <a:solidFill>
                  <a:srgbClr val="002060"/>
                </a:solidFill>
              </a:rPr>
              <a:t>There is no bad zone.</a:t>
            </a:r>
          </a:p>
          <a:p>
            <a:endParaRPr lang="en-GB" dirty="0">
              <a:solidFill>
                <a:srgbClr val="002060"/>
              </a:solidFill>
            </a:endParaRPr>
          </a:p>
          <a:p>
            <a:pPr marL="285750" indent="-285750">
              <a:buFont typeface="Arial" panose="020B0604020202020204" pitchFamily="34" charset="0"/>
              <a:buChar char="•"/>
            </a:pPr>
            <a:r>
              <a:rPr lang="en-GB" dirty="0">
                <a:solidFill>
                  <a:srgbClr val="002060"/>
                </a:solidFill>
              </a:rPr>
              <a:t>Everyone experiences all of the zones at different times and in different circumstances.</a:t>
            </a:r>
          </a:p>
          <a:p>
            <a:endParaRPr lang="en-GB" dirty="0">
              <a:solidFill>
                <a:srgbClr val="002060"/>
              </a:solidFill>
            </a:endParaRPr>
          </a:p>
          <a:p>
            <a:pPr marL="285750" indent="-285750">
              <a:buFont typeface="Arial" panose="020B0604020202020204" pitchFamily="34" charset="0"/>
              <a:buChar char="•"/>
            </a:pPr>
            <a:r>
              <a:rPr lang="en-GB" dirty="0">
                <a:solidFill>
                  <a:srgbClr val="002060"/>
                </a:solidFill>
              </a:rPr>
              <a:t>You can also be in more than one zone at the same time.</a:t>
            </a:r>
          </a:p>
          <a:p>
            <a:endParaRPr lang="en-GB" dirty="0">
              <a:solidFill>
                <a:srgbClr val="002060"/>
              </a:solidFill>
            </a:endParaRPr>
          </a:p>
          <a:p>
            <a:pPr marL="285750" indent="-285750">
              <a:buFont typeface="Arial" panose="020B0604020202020204" pitchFamily="34" charset="0"/>
              <a:buChar char="•"/>
            </a:pPr>
            <a:r>
              <a:rPr lang="en-GB" dirty="0">
                <a:solidFill>
                  <a:srgbClr val="002060"/>
                </a:solidFill>
              </a:rPr>
              <a:t>It’s ok to be in the red zone. It’s ok to be in the blue zone. It is ok to be in the yellow zone. No one is expected to be in the green zone all of the time. </a:t>
            </a:r>
          </a:p>
          <a:p>
            <a:endParaRPr lang="en-GB" dirty="0">
              <a:solidFill>
                <a:srgbClr val="002060"/>
              </a:solidFill>
            </a:endParaRPr>
          </a:p>
          <a:p>
            <a:pPr marL="285750" indent="-285750">
              <a:buFont typeface="Arial" panose="020B0604020202020204" pitchFamily="34" charset="0"/>
              <a:buChar char="•"/>
            </a:pPr>
            <a:r>
              <a:rPr lang="en-GB" dirty="0">
                <a:solidFill>
                  <a:srgbClr val="002060"/>
                </a:solidFill>
              </a:rPr>
              <a:t>What is important is that you are able to self regulate and </a:t>
            </a:r>
          </a:p>
          <a:p>
            <a:endParaRPr lang="en-GB" dirty="0">
              <a:solidFill>
                <a:srgbClr val="002060"/>
              </a:solidFill>
            </a:endParaRPr>
          </a:p>
          <a:p>
            <a:r>
              <a:rPr lang="en-GB" dirty="0">
                <a:solidFill>
                  <a:srgbClr val="002060"/>
                </a:solidFill>
              </a:rPr>
              <a:t>- focus your attention</a:t>
            </a:r>
          </a:p>
          <a:p>
            <a:r>
              <a:rPr lang="en-GB" dirty="0">
                <a:solidFill>
                  <a:srgbClr val="002060"/>
                </a:solidFill>
              </a:rPr>
              <a:t>- control your emotions </a:t>
            </a:r>
          </a:p>
          <a:p>
            <a:r>
              <a:rPr lang="en-GB" dirty="0">
                <a:solidFill>
                  <a:srgbClr val="002060"/>
                </a:solidFill>
              </a:rPr>
              <a:t>- manage your thinking</a:t>
            </a:r>
          </a:p>
          <a:p>
            <a:r>
              <a:rPr lang="en-GB" dirty="0">
                <a:solidFill>
                  <a:srgbClr val="002060"/>
                </a:solidFill>
              </a:rPr>
              <a:t>- manage your behaviour </a:t>
            </a:r>
          </a:p>
          <a:p>
            <a:r>
              <a:rPr lang="en-GB" dirty="0">
                <a:solidFill>
                  <a:srgbClr val="002060"/>
                </a:solidFill>
              </a:rPr>
              <a:t>- manage your feelings </a:t>
            </a:r>
          </a:p>
          <a:p>
            <a:endParaRPr lang="en-GB" dirty="0"/>
          </a:p>
        </p:txBody>
      </p:sp>
    </p:spTree>
    <p:extLst>
      <p:ext uri="{BB962C8B-B14F-4D97-AF65-F5344CB8AC3E}">
        <p14:creationId xmlns:p14="http://schemas.microsoft.com/office/powerpoint/2010/main" val="3370278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4E6D7E-E400-489A-8594-0B859BEC4EE1}"/>
              </a:ext>
            </a:extLst>
          </p:cNvPr>
          <p:cNvPicPr>
            <a:picLocks noChangeAspect="1"/>
          </p:cNvPicPr>
          <p:nvPr/>
        </p:nvPicPr>
        <p:blipFill>
          <a:blip r:embed="rId2"/>
          <a:stretch>
            <a:fillRect/>
          </a:stretch>
        </p:blipFill>
        <p:spPr>
          <a:xfrm>
            <a:off x="3203848" y="548680"/>
            <a:ext cx="3364582" cy="1752600"/>
          </a:xfrm>
          <a:prstGeom prst="rect">
            <a:avLst/>
          </a:prstGeom>
        </p:spPr>
      </p:pic>
      <p:pic>
        <p:nvPicPr>
          <p:cNvPr id="5" name="Picture 4">
            <a:extLst>
              <a:ext uri="{FF2B5EF4-FFF2-40B4-BE49-F238E27FC236}">
                <a16:creationId xmlns:a16="http://schemas.microsoft.com/office/drawing/2014/main" id="{412AADB6-FC17-44F8-B2F7-820F01FB1B6B}"/>
              </a:ext>
            </a:extLst>
          </p:cNvPr>
          <p:cNvPicPr>
            <a:picLocks noChangeAspect="1"/>
          </p:cNvPicPr>
          <p:nvPr/>
        </p:nvPicPr>
        <p:blipFill>
          <a:blip r:embed="rId3"/>
          <a:stretch>
            <a:fillRect/>
          </a:stretch>
        </p:blipFill>
        <p:spPr>
          <a:xfrm>
            <a:off x="3595501" y="2996952"/>
            <a:ext cx="2581275" cy="2533650"/>
          </a:xfrm>
          <a:prstGeom prst="rect">
            <a:avLst/>
          </a:prstGeom>
        </p:spPr>
      </p:pic>
    </p:spTree>
    <p:extLst>
      <p:ext uri="{BB962C8B-B14F-4D97-AF65-F5344CB8AC3E}">
        <p14:creationId xmlns:p14="http://schemas.microsoft.com/office/powerpoint/2010/main" val="3828706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4d5d184-42af-4578-b58c-45ca5299b84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CAB11016F8CF488A470251D3BC2BDC" ma:contentTypeVersion="16" ma:contentTypeDescription="Create a new document." ma:contentTypeScope="" ma:versionID="4ebbaac5311331a67fce8fc5ecc789f2">
  <xsd:schema xmlns:xsd="http://www.w3.org/2001/XMLSchema" xmlns:xs="http://www.w3.org/2001/XMLSchema" xmlns:p="http://schemas.microsoft.com/office/2006/metadata/properties" xmlns:ns3="84d5d184-42af-4578-b58c-45ca5299b84b" xmlns:ns4="efd6fdf8-6dfe-4cec-9c76-6920fb9e4cf8" targetNamespace="http://schemas.microsoft.com/office/2006/metadata/properties" ma:root="true" ma:fieldsID="6be8b7a61f0933110717113226c8efa7" ns3:_="" ns4:_="">
    <xsd:import namespace="84d5d184-42af-4578-b58c-45ca5299b84b"/>
    <xsd:import namespace="efd6fdf8-6dfe-4cec-9c76-6920fb9e4cf8"/>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d5d184-42af-4578-b58c-45ca5299b84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fd6fdf8-6dfe-4cec-9c76-6920fb9e4cf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85CFA9-4D5F-45AD-809E-1423C8549346}">
  <ds:schemaRefs>
    <ds:schemaRef ds:uri="efd6fdf8-6dfe-4cec-9c76-6920fb9e4cf8"/>
    <ds:schemaRef ds:uri="http://schemas.microsoft.com/office/2006/metadata/properties"/>
    <ds:schemaRef ds:uri="http://www.w3.org/XML/1998/namespace"/>
    <ds:schemaRef ds:uri="http://schemas.microsoft.com/office/2006/documentManagement/types"/>
    <ds:schemaRef ds:uri="http://purl.org/dc/dcmitype/"/>
    <ds:schemaRef ds:uri="http://purl.org/dc/elements/1.1/"/>
    <ds:schemaRef ds:uri="http://schemas.microsoft.com/office/infopath/2007/PartnerControls"/>
    <ds:schemaRef ds:uri="http://schemas.openxmlformats.org/package/2006/metadata/core-properties"/>
    <ds:schemaRef ds:uri="84d5d184-42af-4578-b58c-45ca5299b84b"/>
    <ds:schemaRef ds:uri="http://purl.org/dc/terms/"/>
  </ds:schemaRefs>
</ds:datastoreItem>
</file>

<file path=customXml/itemProps2.xml><?xml version="1.0" encoding="utf-8"?>
<ds:datastoreItem xmlns:ds="http://schemas.openxmlformats.org/officeDocument/2006/customXml" ds:itemID="{640F3589-6D3A-471E-B0BF-6E8E54849E2E}">
  <ds:schemaRefs>
    <ds:schemaRef ds:uri="http://schemas.microsoft.com/sharepoint/v3/contenttype/forms"/>
  </ds:schemaRefs>
</ds:datastoreItem>
</file>

<file path=customXml/itemProps3.xml><?xml version="1.0" encoding="utf-8"?>
<ds:datastoreItem xmlns:ds="http://schemas.openxmlformats.org/officeDocument/2006/customXml" ds:itemID="{0627C60C-9A53-483A-BBD4-770C3D9478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d5d184-42af-4578-b58c-45ca5299b84b"/>
    <ds:schemaRef ds:uri="efd6fdf8-6dfe-4cec-9c76-6920fb9e4cf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401</TotalTime>
  <Words>434</Words>
  <Application>Microsoft Office PowerPoint</Application>
  <PresentationFormat>On-screen Show (4:3)</PresentationFormat>
  <Paragraphs>71</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Bradley Hand ITC</vt:lpstr>
      <vt:lpstr>Calibri</vt:lpstr>
      <vt:lpstr>Office Theme</vt:lpstr>
      <vt:lpstr>PowerPoint Presentation</vt:lpstr>
      <vt:lpstr>PowerPoint Presentation</vt:lpstr>
      <vt:lpstr>  </vt:lpstr>
      <vt:lpstr>  </vt:lpstr>
      <vt:lpstr>  </vt:lpstr>
      <vt:lpstr>PowerPoint Presentation</vt:lpstr>
      <vt:lpstr>PowerPoint Presentation</vt:lpstr>
      <vt:lpstr>PowerPoint Presentation</vt:lpstr>
      <vt:lpstr>PowerPoint Presentation</vt:lpstr>
      <vt:lpstr>PowerPoint Presentation</vt:lpstr>
      <vt:lpstr>The Green Zone We are expected to be in the Green Zone while we are learning. It is when our brains and bodies are relaxed and focused.  How might your brain or body feel when you’re in the green zone?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Katie McKeon</cp:lastModifiedBy>
  <cp:revision>24</cp:revision>
  <dcterms:created xsi:type="dcterms:W3CDTF">2018-05-14T17:29:05Z</dcterms:created>
  <dcterms:modified xsi:type="dcterms:W3CDTF">2023-09-25T08:31:21Z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0x01010041CAB11016F8CF488A470251D3BC2BDC</vt:lpwstr>
  </property>
  <property fmtid="{D5CDD505-2E9C-101B-9397-08002B2CF9AE}" pid="3" name="_dlc_DocIdItemGuid">
    <vt:lpwstr>44330aa5-4102-489c-9dd4-4a806684957a</vt:lpwstr>
  </property>
</Properties>
</file>