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Arimo" panose="020B0604020202020204" charset="0"/>
      <p:regular r:id="rId7"/>
    </p:embeddedFont>
    <p:embeddedFont>
      <p:font typeface="Arimo Bold" panose="020B0604020202020204" charset="0"/>
      <p:regular r:id="rId8"/>
    </p:embeddedFont>
    <p:embeddedFont>
      <p:font typeface="Calibri" panose="020F0502020204030204" pitchFamily="34" charset="0"/>
      <p:regular r:id="rId9"/>
      <p:bold r:id="rId10"/>
      <p:italic r:id="rId11"/>
      <p:boldItalic r:id="rId12"/>
    </p:embeddedFont>
    <p:embeddedFont>
      <p:font typeface="Canva Sans" panose="020B0604020202020204" charset="0"/>
      <p:regular r:id="rId13"/>
    </p:embeddedFont>
    <p:embeddedFont>
      <p:font typeface="Canva Sans Bold" panose="020B0604020202020204" charset="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6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0" d="100"/>
          <a:sy n="40" d="100"/>
        </p:scale>
        <p:origin x="2236"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698"/>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1" y="0"/>
            <a:ext cx="7556500" cy="2580825"/>
          </a:xfrm>
          <a:prstGeom prst="rect">
            <a:avLst/>
          </a:prstGeom>
          <a:solidFill>
            <a:srgbClr val="FFF6E1"/>
          </a:solidFill>
        </p:spPr>
      </p:sp>
      <p:grpSp>
        <p:nvGrpSpPr>
          <p:cNvPr id="3" name="Group 3"/>
          <p:cNvGrpSpPr/>
          <p:nvPr/>
        </p:nvGrpSpPr>
        <p:grpSpPr>
          <a:xfrm>
            <a:off x="-12822" y="7646143"/>
            <a:ext cx="7582140" cy="3214934"/>
            <a:chOff x="0" y="0"/>
            <a:chExt cx="3109692" cy="1071293"/>
          </a:xfrm>
        </p:grpSpPr>
        <p:sp>
          <p:nvSpPr>
            <p:cNvPr id="4" name="Freeform 4"/>
            <p:cNvSpPr/>
            <p:nvPr/>
          </p:nvSpPr>
          <p:spPr>
            <a:xfrm>
              <a:off x="0" y="0"/>
              <a:ext cx="3109692" cy="1071293"/>
            </a:xfrm>
            <a:custGeom>
              <a:avLst/>
              <a:gdLst/>
              <a:ahLst/>
              <a:cxnLst/>
              <a:rect l="l" t="t" r="r" b="b"/>
              <a:pathLst>
                <a:path w="3109692" h="1071293">
                  <a:moveTo>
                    <a:pt x="0" y="0"/>
                  </a:moveTo>
                  <a:lnTo>
                    <a:pt x="3109692" y="0"/>
                  </a:lnTo>
                  <a:lnTo>
                    <a:pt x="3109692" y="1071293"/>
                  </a:lnTo>
                  <a:lnTo>
                    <a:pt x="0" y="1071293"/>
                  </a:lnTo>
                  <a:close/>
                </a:path>
              </a:pathLst>
            </a:custGeom>
            <a:solidFill>
              <a:srgbClr val="FFF6E1"/>
            </a:solidFill>
          </p:spPr>
        </p:sp>
        <p:sp>
          <p:nvSpPr>
            <p:cNvPr id="5" name="TextBox 5"/>
            <p:cNvSpPr txBox="1"/>
            <p:nvPr/>
          </p:nvSpPr>
          <p:spPr>
            <a:xfrm>
              <a:off x="0" y="-47625"/>
              <a:ext cx="3109692" cy="1118918"/>
            </a:xfrm>
            <a:prstGeom prst="rect">
              <a:avLst/>
            </a:prstGeom>
          </p:spPr>
          <p:txBody>
            <a:bodyPr lIns="50800" tIns="50800" rIns="50800" bIns="50800" rtlCol="0" anchor="ctr"/>
            <a:lstStyle/>
            <a:p>
              <a:pPr algn="ctr">
                <a:lnSpc>
                  <a:spcPts val="1853"/>
                </a:lnSpc>
              </a:pPr>
              <a:endParaRPr/>
            </a:p>
          </p:txBody>
        </p:sp>
      </p:grpSp>
      <p:sp>
        <p:nvSpPr>
          <p:cNvPr id="6" name="Freeform 6"/>
          <p:cNvSpPr/>
          <p:nvPr/>
        </p:nvSpPr>
        <p:spPr>
          <a:xfrm>
            <a:off x="-295649" y="-267825"/>
            <a:ext cx="1446869" cy="1444239"/>
          </a:xfrm>
          <a:custGeom>
            <a:avLst/>
            <a:gdLst/>
            <a:ahLst/>
            <a:cxnLst/>
            <a:rect l="l" t="t" r="r" b="b"/>
            <a:pathLst>
              <a:path w="1446869" h="1444239">
                <a:moveTo>
                  <a:pt x="0" y="0"/>
                </a:moveTo>
                <a:lnTo>
                  <a:pt x="1446869" y="0"/>
                </a:lnTo>
                <a:lnTo>
                  <a:pt x="1446869" y="1444239"/>
                </a:lnTo>
                <a:lnTo>
                  <a:pt x="0" y="144423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TextBox 9"/>
          <p:cNvSpPr txBox="1"/>
          <p:nvPr/>
        </p:nvSpPr>
        <p:spPr>
          <a:xfrm>
            <a:off x="810572" y="8556392"/>
            <a:ext cx="6313221" cy="1883252"/>
          </a:xfrm>
          <a:prstGeom prst="rect">
            <a:avLst/>
          </a:prstGeom>
        </p:spPr>
        <p:txBody>
          <a:bodyPr lIns="0" tIns="0" rIns="0" bIns="0" rtlCol="0" anchor="t">
            <a:spAutoFit/>
          </a:bodyPr>
          <a:lstStyle/>
          <a:p>
            <a:pPr algn="ctr">
              <a:lnSpc>
                <a:spcPts val="1679"/>
              </a:lnSpc>
              <a:spcBef>
                <a:spcPct val="0"/>
              </a:spcBef>
            </a:pPr>
            <a:endParaRPr dirty="0"/>
          </a:p>
          <a:p>
            <a:pPr>
              <a:lnSpc>
                <a:spcPts val="1679"/>
              </a:lnSpc>
              <a:spcBef>
                <a:spcPct val="0"/>
              </a:spcBef>
            </a:pPr>
            <a:r>
              <a:rPr lang="en-US" sz="1200" spc="72" dirty="0">
                <a:solidFill>
                  <a:srgbClr val="542814"/>
                </a:solidFill>
                <a:latin typeface="Arimo"/>
              </a:rPr>
              <a:t>We deliver short-term, evidence-based interventions to support children experiencing mild-moderate mental health difficulties</a:t>
            </a:r>
          </a:p>
          <a:p>
            <a:pPr>
              <a:lnSpc>
                <a:spcPts val="1679"/>
              </a:lnSpc>
              <a:spcBef>
                <a:spcPct val="0"/>
              </a:spcBef>
            </a:pPr>
            <a:endParaRPr lang="en-US" sz="1200" spc="72" dirty="0">
              <a:solidFill>
                <a:srgbClr val="542814"/>
              </a:solidFill>
              <a:latin typeface="Arimo"/>
            </a:endParaRPr>
          </a:p>
          <a:p>
            <a:pPr>
              <a:lnSpc>
                <a:spcPts val="1679"/>
              </a:lnSpc>
              <a:spcBef>
                <a:spcPct val="0"/>
              </a:spcBef>
            </a:pPr>
            <a:r>
              <a:rPr lang="en-US" sz="1200" spc="72" dirty="0">
                <a:solidFill>
                  <a:srgbClr val="542814"/>
                </a:solidFill>
                <a:latin typeface="Arimo"/>
              </a:rPr>
              <a:t>We support schools with developing their whole school approach to mental health</a:t>
            </a:r>
          </a:p>
          <a:p>
            <a:pPr>
              <a:lnSpc>
                <a:spcPts val="1679"/>
              </a:lnSpc>
              <a:spcBef>
                <a:spcPct val="0"/>
              </a:spcBef>
            </a:pPr>
            <a:endParaRPr lang="en-US" sz="1200" spc="72" dirty="0">
              <a:solidFill>
                <a:srgbClr val="542814"/>
              </a:solidFill>
              <a:latin typeface="Arimo"/>
            </a:endParaRPr>
          </a:p>
          <a:p>
            <a:pPr>
              <a:lnSpc>
                <a:spcPts val="1679"/>
              </a:lnSpc>
              <a:spcBef>
                <a:spcPct val="0"/>
              </a:spcBef>
            </a:pPr>
            <a:r>
              <a:rPr lang="en-US" sz="1200" spc="72" dirty="0">
                <a:solidFill>
                  <a:srgbClr val="542814"/>
                </a:solidFill>
                <a:latin typeface="Arimo"/>
              </a:rPr>
              <a:t>We provide advice to school staff and liaise with other services to help children get the right help and stay in education</a:t>
            </a:r>
          </a:p>
          <a:p>
            <a:pPr algn="l">
              <a:lnSpc>
                <a:spcPts val="1679"/>
              </a:lnSpc>
              <a:spcBef>
                <a:spcPct val="0"/>
              </a:spcBef>
            </a:pPr>
            <a:endParaRPr lang="en-US" sz="1200" spc="72" dirty="0">
              <a:solidFill>
                <a:srgbClr val="542814"/>
              </a:solidFill>
              <a:latin typeface="Arimo"/>
            </a:endParaRPr>
          </a:p>
        </p:txBody>
      </p:sp>
      <p:sp>
        <p:nvSpPr>
          <p:cNvPr id="10" name="TextBox 10"/>
          <p:cNvSpPr txBox="1"/>
          <p:nvPr/>
        </p:nvSpPr>
        <p:spPr>
          <a:xfrm>
            <a:off x="2698416" y="3016081"/>
            <a:ext cx="2159661" cy="342106"/>
          </a:xfrm>
          <a:prstGeom prst="rect">
            <a:avLst/>
          </a:prstGeom>
        </p:spPr>
        <p:txBody>
          <a:bodyPr lIns="0" tIns="0" rIns="0" bIns="0" rtlCol="0" anchor="t">
            <a:spAutoFit/>
          </a:bodyPr>
          <a:lstStyle/>
          <a:p>
            <a:pPr algn="ctr">
              <a:lnSpc>
                <a:spcPts val="2499"/>
              </a:lnSpc>
            </a:pPr>
            <a:r>
              <a:rPr lang="en-US" sz="2499" spc="49" dirty="0">
                <a:solidFill>
                  <a:srgbClr val="542814"/>
                </a:solidFill>
                <a:latin typeface="Canva Sans Bold"/>
              </a:rPr>
              <a:t>Who are we?</a:t>
            </a:r>
          </a:p>
        </p:txBody>
      </p:sp>
      <p:sp>
        <p:nvSpPr>
          <p:cNvPr id="11" name="TextBox 11"/>
          <p:cNvSpPr txBox="1"/>
          <p:nvPr/>
        </p:nvSpPr>
        <p:spPr>
          <a:xfrm>
            <a:off x="996235" y="3606886"/>
            <a:ext cx="6127558" cy="835943"/>
          </a:xfrm>
          <a:prstGeom prst="rect">
            <a:avLst/>
          </a:prstGeom>
        </p:spPr>
        <p:txBody>
          <a:bodyPr lIns="0" tIns="0" rIns="0" bIns="0" rtlCol="0" anchor="t">
            <a:spAutoFit/>
          </a:bodyPr>
          <a:lstStyle/>
          <a:p>
            <a:pPr>
              <a:lnSpc>
                <a:spcPts val="1679"/>
              </a:lnSpc>
              <a:spcBef>
                <a:spcPct val="0"/>
              </a:spcBef>
            </a:pPr>
            <a:r>
              <a:rPr lang="en-US" sz="1200" spc="72" dirty="0">
                <a:solidFill>
                  <a:srgbClr val="542814"/>
                </a:solidFill>
                <a:latin typeface="Arimo"/>
              </a:rPr>
              <a:t>The Brent Mental Health Support Team (MHST) is an early intervention service which works in partnership with primary and secondary schools in Brent to support children, their families and school staff build on their emotional understanding, wellbeing and resilience.</a:t>
            </a:r>
          </a:p>
        </p:txBody>
      </p:sp>
      <p:sp>
        <p:nvSpPr>
          <p:cNvPr id="13" name="TextBox 13"/>
          <p:cNvSpPr txBox="1"/>
          <p:nvPr/>
        </p:nvSpPr>
        <p:spPr>
          <a:xfrm>
            <a:off x="1652742" y="7911007"/>
            <a:ext cx="4200763" cy="386649"/>
          </a:xfrm>
          <a:prstGeom prst="rect">
            <a:avLst/>
          </a:prstGeom>
        </p:spPr>
        <p:txBody>
          <a:bodyPr lIns="0" tIns="0" rIns="0" bIns="0" rtlCol="0" anchor="t">
            <a:spAutoFit/>
          </a:bodyPr>
          <a:lstStyle/>
          <a:p>
            <a:pPr algn="ctr">
              <a:lnSpc>
                <a:spcPts val="3359"/>
              </a:lnSpc>
              <a:spcBef>
                <a:spcPct val="0"/>
              </a:spcBef>
            </a:pPr>
            <a:r>
              <a:rPr lang="en-US" sz="2400" spc="144" dirty="0">
                <a:solidFill>
                  <a:srgbClr val="542814"/>
                </a:solidFill>
                <a:latin typeface="Canva Sans Bold"/>
              </a:rPr>
              <a:t>What do we do?</a:t>
            </a:r>
          </a:p>
        </p:txBody>
      </p:sp>
      <p:sp>
        <p:nvSpPr>
          <p:cNvPr id="21" name="Freeform 21"/>
          <p:cNvSpPr/>
          <p:nvPr/>
        </p:nvSpPr>
        <p:spPr>
          <a:xfrm>
            <a:off x="5676574" y="1366065"/>
            <a:ext cx="1814188" cy="1546595"/>
          </a:xfrm>
          <a:custGeom>
            <a:avLst/>
            <a:gdLst/>
            <a:ahLst/>
            <a:cxnLst/>
            <a:rect l="l" t="t" r="r" b="b"/>
            <a:pathLst>
              <a:path w="1814188" h="1546595">
                <a:moveTo>
                  <a:pt x="0" y="0"/>
                </a:moveTo>
                <a:lnTo>
                  <a:pt x="1814187" y="0"/>
                </a:lnTo>
                <a:lnTo>
                  <a:pt x="1814187" y="1546595"/>
                </a:lnTo>
                <a:lnTo>
                  <a:pt x="0" y="1546595"/>
                </a:lnTo>
                <a:lnTo>
                  <a:pt x="0" y="0"/>
                </a:lnTo>
                <a:close/>
              </a:path>
            </a:pathLst>
          </a:custGeom>
          <a:blipFill>
            <a:blip r:embed="rId4"/>
            <a:stretch>
              <a:fillRect/>
            </a:stretch>
          </a:blipFill>
        </p:spPr>
      </p:sp>
      <p:sp>
        <p:nvSpPr>
          <p:cNvPr id="22" name="Freeform 22"/>
          <p:cNvSpPr/>
          <p:nvPr/>
        </p:nvSpPr>
        <p:spPr>
          <a:xfrm>
            <a:off x="678668" y="1009706"/>
            <a:ext cx="1331100" cy="1973687"/>
          </a:xfrm>
          <a:custGeom>
            <a:avLst/>
            <a:gdLst/>
            <a:ahLst/>
            <a:cxnLst/>
            <a:rect l="l" t="t" r="r" b="b"/>
            <a:pathLst>
              <a:path w="1376123" h="2225008">
                <a:moveTo>
                  <a:pt x="0" y="0"/>
                </a:moveTo>
                <a:lnTo>
                  <a:pt x="1376123" y="0"/>
                </a:lnTo>
                <a:lnTo>
                  <a:pt x="1376123" y="2225008"/>
                </a:lnTo>
                <a:lnTo>
                  <a:pt x="0" y="2225008"/>
                </a:lnTo>
                <a:lnTo>
                  <a:pt x="0" y="0"/>
                </a:lnTo>
                <a:close/>
              </a:path>
            </a:pathLst>
          </a:custGeom>
          <a:blipFill>
            <a:blip r:embed="rId5"/>
            <a:stretch>
              <a:fillRect r="-8936"/>
            </a:stretch>
          </a:blipFill>
        </p:spPr>
      </p:sp>
      <p:sp>
        <p:nvSpPr>
          <p:cNvPr id="23" name="Freeform 23"/>
          <p:cNvSpPr/>
          <p:nvPr/>
        </p:nvSpPr>
        <p:spPr>
          <a:xfrm>
            <a:off x="4513668" y="-244751"/>
            <a:ext cx="3255323" cy="1461841"/>
          </a:xfrm>
          <a:custGeom>
            <a:avLst/>
            <a:gdLst/>
            <a:ahLst/>
            <a:cxnLst/>
            <a:rect l="l" t="t" r="r" b="b"/>
            <a:pathLst>
              <a:path w="3255323" h="1461841">
                <a:moveTo>
                  <a:pt x="0" y="0"/>
                </a:moveTo>
                <a:lnTo>
                  <a:pt x="3255322" y="0"/>
                </a:lnTo>
                <a:lnTo>
                  <a:pt x="3255322" y="1461841"/>
                </a:lnTo>
                <a:lnTo>
                  <a:pt x="0" y="1461841"/>
                </a:lnTo>
                <a:lnTo>
                  <a:pt x="0" y="0"/>
                </a:lnTo>
                <a:close/>
              </a:path>
            </a:pathLst>
          </a:custGeom>
          <a:blipFill>
            <a:blip r:embed="rId6"/>
            <a:stretch>
              <a:fillRect/>
            </a:stretch>
          </a:blipFill>
        </p:spPr>
      </p:sp>
      <p:sp>
        <p:nvSpPr>
          <p:cNvPr id="26" name="TextBox 7">
            <a:extLst>
              <a:ext uri="{FF2B5EF4-FFF2-40B4-BE49-F238E27FC236}">
                <a16:creationId xmlns:a16="http://schemas.microsoft.com/office/drawing/2014/main" id="{2B21B968-9F99-4757-BE4B-4F444AA81EA8}"/>
              </a:ext>
            </a:extLst>
          </p:cNvPr>
          <p:cNvSpPr txBox="1"/>
          <p:nvPr/>
        </p:nvSpPr>
        <p:spPr>
          <a:xfrm>
            <a:off x="1895071" y="952854"/>
            <a:ext cx="4246369" cy="1231106"/>
          </a:xfrm>
          <a:prstGeom prst="rect">
            <a:avLst/>
          </a:prstGeom>
        </p:spPr>
        <p:txBody>
          <a:bodyPr lIns="0" tIns="0" rIns="0" bIns="0" rtlCol="0" anchor="t">
            <a:spAutoFit/>
          </a:bodyPr>
          <a:lstStyle/>
          <a:p>
            <a:pPr algn="ctr">
              <a:lnSpc>
                <a:spcPts val="2400"/>
              </a:lnSpc>
            </a:pPr>
            <a:r>
              <a:rPr lang="en-US" sz="2400" spc="96" dirty="0">
                <a:solidFill>
                  <a:srgbClr val="542814"/>
                </a:solidFill>
                <a:latin typeface="Canva Sans Bold"/>
              </a:rPr>
              <a:t>BRENT MENTAL HEALTH SUPPORT TEAM (MHST) LEAFLET</a:t>
            </a:r>
          </a:p>
          <a:p>
            <a:pPr algn="ctr">
              <a:lnSpc>
                <a:spcPts val="2400"/>
              </a:lnSpc>
            </a:pPr>
            <a:endParaRPr lang="en-US" sz="2000" spc="96" dirty="0">
              <a:solidFill>
                <a:srgbClr val="542814"/>
              </a:solidFill>
              <a:latin typeface="Canva Sans Bold"/>
            </a:endParaRPr>
          </a:p>
        </p:txBody>
      </p:sp>
      <p:sp>
        <p:nvSpPr>
          <p:cNvPr id="27" name="TextBox 7">
            <a:extLst>
              <a:ext uri="{FF2B5EF4-FFF2-40B4-BE49-F238E27FC236}">
                <a16:creationId xmlns:a16="http://schemas.microsoft.com/office/drawing/2014/main" id="{D08A1164-6758-4E81-903B-7DEF436BB186}"/>
              </a:ext>
            </a:extLst>
          </p:cNvPr>
          <p:cNvSpPr txBox="1"/>
          <p:nvPr/>
        </p:nvSpPr>
        <p:spPr>
          <a:xfrm>
            <a:off x="1843999" y="2060291"/>
            <a:ext cx="4246369" cy="307777"/>
          </a:xfrm>
          <a:prstGeom prst="rect">
            <a:avLst/>
          </a:prstGeom>
        </p:spPr>
        <p:txBody>
          <a:bodyPr lIns="0" tIns="0" rIns="0" bIns="0" rtlCol="0" anchor="t">
            <a:spAutoFit/>
          </a:bodyPr>
          <a:lstStyle/>
          <a:p>
            <a:pPr algn="ctr">
              <a:lnSpc>
                <a:spcPts val="2400"/>
              </a:lnSpc>
            </a:pPr>
            <a:r>
              <a:rPr lang="en-US" sz="2000" spc="96" dirty="0">
                <a:solidFill>
                  <a:srgbClr val="542814"/>
                </a:solidFill>
                <a:latin typeface="Arimo" panose="020B0604020202020204" charset="0"/>
                <a:ea typeface="Arimo" panose="020B0604020202020204" charset="0"/>
                <a:cs typeface="Arimo" panose="020B0604020202020204" charset="0"/>
              </a:rPr>
              <a:t>Newfield Primary School</a:t>
            </a:r>
            <a:endParaRPr lang="en-US" spc="96" dirty="0">
              <a:solidFill>
                <a:srgbClr val="542814"/>
              </a:solidFill>
              <a:latin typeface="Arimo" panose="020B0604020202020204" charset="0"/>
              <a:ea typeface="Arimo" panose="020B0604020202020204" charset="0"/>
              <a:cs typeface="Arimo" panose="020B0604020202020204" charset="0"/>
            </a:endParaRPr>
          </a:p>
        </p:txBody>
      </p:sp>
      <p:grpSp>
        <p:nvGrpSpPr>
          <p:cNvPr id="42" name="Group 41">
            <a:extLst>
              <a:ext uri="{FF2B5EF4-FFF2-40B4-BE49-F238E27FC236}">
                <a16:creationId xmlns:a16="http://schemas.microsoft.com/office/drawing/2014/main" id="{43EA1159-3991-4B36-A926-4A571B9466D9}"/>
              </a:ext>
            </a:extLst>
          </p:cNvPr>
          <p:cNvGrpSpPr/>
          <p:nvPr/>
        </p:nvGrpSpPr>
        <p:grpSpPr>
          <a:xfrm>
            <a:off x="428319" y="4800810"/>
            <a:ext cx="6215242" cy="2470407"/>
            <a:chOff x="428319" y="4279935"/>
            <a:chExt cx="6215242" cy="2470407"/>
          </a:xfrm>
        </p:grpSpPr>
        <p:sp>
          <p:nvSpPr>
            <p:cNvPr id="25" name="TextBox 25"/>
            <p:cNvSpPr txBox="1"/>
            <p:nvPr/>
          </p:nvSpPr>
          <p:spPr>
            <a:xfrm>
              <a:off x="912934" y="4279935"/>
              <a:ext cx="5730627" cy="406458"/>
            </a:xfrm>
            <a:prstGeom prst="rect">
              <a:avLst/>
            </a:prstGeom>
          </p:spPr>
          <p:txBody>
            <a:bodyPr lIns="0" tIns="0" rIns="0" bIns="0" rtlCol="0" anchor="t">
              <a:spAutoFit/>
            </a:bodyPr>
            <a:lstStyle/>
            <a:p>
              <a:pPr algn="ctr">
                <a:lnSpc>
                  <a:spcPts val="3359"/>
                </a:lnSpc>
                <a:spcBef>
                  <a:spcPct val="0"/>
                </a:spcBef>
              </a:pPr>
              <a:r>
                <a:rPr lang="en-US" sz="2400" spc="144" dirty="0">
                  <a:solidFill>
                    <a:srgbClr val="542814"/>
                  </a:solidFill>
                  <a:latin typeface="Canva Sans Bold"/>
                </a:rPr>
                <a:t>Meet your practitioner</a:t>
              </a:r>
            </a:p>
          </p:txBody>
        </p:sp>
        <p:sp>
          <p:nvSpPr>
            <p:cNvPr id="36" name="TextBox 35">
              <a:extLst>
                <a:ext uri="{FF2B5EF4-FFF2-40B4-BE49-F238E27FC236}">
                  <a16:creationId xmlns:a16="http://schemas.microsoft.com/office/drawing/2014/main" id="{F897D9CB-1A76-4A19-BC0A-6339D3A2A92D}"/>
                </a:ext>
              </a:extLst>
            </p:cNvPr>
            <p:cNvSpPr txBox="1"/>
            <p:nvPr/>
          </p:nvSpPr>
          <p:spPr>
            <a:xfrm>
              <a:off x="428319" y="4598116"/>
              <a:ext cx="2026661" cy="1862048"/>
            </a:xfrm>
            <a:prstGeom prst="rect">
              <a:avLst/>
            </a:prstGeom>
            <a:noFill/>
          </p:spPr>
          <p:txBody>
            <a:bodyPr wrap="square" rtlCol="0">
              <a:spAutoFit/>
            </a:bodyPr>
            <a:lstStyle/>
            <a:p>
              <a:endParaRPr lang="en-GB" sz="11500" dirty="0"/>
            </a:p>
          </p:txBody>
        </p:sp>
        <p:sp>
          <p:nvSpPr>
            <p:cNvPr id="37" name="TextBox 36">
              <a:extLst>
                <a:ext uri="{FF2B5EF4-FFF2-40B4-BE49-F238E27FC236}">
                  <a16:creationId xmlns:a16="http://schemas.microsoft.com/office/drawing/2014/main" id="{902AC7AF-306C-47A4-AD55-DD4D0F526D8A}"/>
                </a:ext>
              </a:extLst>
            </p:cNvPr>
            <p:cNvSpPr txBox="1"/>
            <p:nvPr/>
          </p:nvSpPr>
          <p:spPr>
            <a:xfrm>
              <a:off x="3397250" y="6381010"/>
              <a:ext cx="1935111" cy="369332"/>
            </a:xfrm>
            <a:prstGeom prst="rect">
              <a:avLst/>
            </a:prstGeom>
            <a:noFill/>
          </p:spPr>
          <p:txBody>
            <a:bodyPr wrap="square" rtlCol="0">
              <a:spAutoFit/>
            </a:bodyPr>
            <a:lstStyle/>
            <a:p>
              <a:r>
                <a:rPr lang="en-GB" dirty="0"/>
                <a:t>Samsam</a:t>
              </a:r>
            </a:p>
          </p:txBody>
        </p:sp>
      </p:grpSp>
      <p:sp>
        <p:nvSpPr>
          <p:cNvPr id="40" name="Freeform 20">
            <a:extLst>
              <a:ext uri="{FF2B5EF4-FFF2-40B4-BE49-F238E27FC236}">
                <a16:creationId xmlns:a16="http://schemas.microsoft.com/office/drawing/2014/main" id="{117175AF-9F0C-4805-8834-457A423C6F53}"/>
              </a:ext>
            </a:extLst>
          </p:cNvPr>
          <p:cNvSpPr/>
          <p:nvPr/>
        </p:nvSpPr>
        <p:spPr>
          <a:xfrm>
            <a:off x="5875470" y="7287831"/>
            <a:ext cx="1632622" cy="1120387"/>
          </a:xfrm>
          <a:custGeom>
            <a:avLst/>
            <a:gdLst/>
            <a:ahLst/>
            <a:cxnLst/>
            <a:rect l="l" t="t" r="r" b="b"/>
            <a:pathLst>
              <a:path w="1632622" h="1120387">
                <a:moveTo>
                  <a:pt x="0" y="0"/>
                </a:moveTo>
                <a:lnTo>
                  <a:pt x="1632622" y="0"/>
                </a:lnTo>
                <a:lnTo>
                  <a:pt x="1632622" y="1120386"/>
                </a:lnTo>
                <a:lnTo>
                  <a:pt x="0" y="1120386"/>
                </a:lnTo>
                <a:lnTo>
                  <a:pt x="0" y="0"/>
                </a:lnTo>
                <a:close/>
              </a:path>
            </a:pathLst>
          </a:custGeom>
          <a:blipFill>
            <a:blip r:embed="rId7"/>
            <a:stretch>
              <a:fillRect/>
            </a:stretch>
          </a:blipFill>
        </p:spPr>
      </p:sp>
      <p:pic>
        <p:nvPicPr>
          <p:cNvPr id="31" name="Picture 30" descr="A person taking a selfie&#10;&#10;Description automatically generated">
            <a:extLst>
              <a:ext uri="{FF2B5EF4-FFF2-40B4-BE49-F238E27FC236}">
                <a16:creationId xmlns:a16="http://schemas.microsoft.com/office/drawing/2014/main" id="{3A25169F-659B-4C52-9B36-935C07293896}"/>
              </a:ext>
            </a:extLst>
          </p:cNvPr>
          <p:cNvPicPr>
            <a:picLocks noChangeAspect="1"/>
          </p:cNvPicPr>
          <p:nvPr/>
        </p:nvPicPr>
        <p:blipFill rotWithShape="1">
          <a:blip r:embed="rId8"/>
          <a:srcRect l="15385" t="22189" r="18269" b="913"/>
          <a:stretch/>
        </p:blipFill>
        <p:spPr>
          <a:xfrm>
            <a:off x="3188504" y="5133235"/>
            <a:ext cx="1557355" cy="175163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6E1"/>
        </a:solidFill>
        <a:effectLst/>
      </p:bgPr>
    </p:bg>
    <p:spTree>
      <p:nvGrpSpPr>
        <p:cNvPr id="1" name=""/>
        <p:cNvGrpSpPr/>
        <p:nvPr/>
      </p:nvGrpSpPr>
      <p:grpSpPr>
        <a:xfrm>
          <a:off x="0" y="0"/>
          <a:ext cx="0" cy="0"/>
          <a:chOff x="0" y="0"/>
          <a:chExt cx="0" cy="0"/>
        </a:xfrm>
      </p:grpSpPr>
      <p:grpSp>
        <p:nvGrpSpPr>
          <p:cNvPr id="2" name="Group 2"/>
          <p:cNvGrpSpPr/>
          <p:nvPr/>
        </p:nvGrpSpPr>
        <p:grpSpPr>
          <a:xfrm>
            <a:off x="198298" y="742858"/>
            <a:ext cx="3956662" cy="4498372"/>
            <a:chOff x="0" y="0"/>
            <a:chExt cx="1062880" cy="1208400"/>
          </a:xfrm>
        </p:grpSpPr>
        <p:sp>
          <p:nvSpPr>
            <p:cNvPr id="3" name="Freeform 3"/>
            <p:cNvSpPr/>
            <p:nvPr/>
          </p:nvSpPr>
          <p:spPr>
            <a:xfrm>
              <a:off x="0" y="0"/>
              <a:ext cx="1062880" cy="1208400"/>
            </a:xfrm>
            <a:custGeom>
              <a:avLst/>
              <a:gdLst/>
              <a:ahLst/>
              <a:cxnLst/>
              <a:rect l="l" t="t" r="r" b="b"/>
              <a:pathLst>
                <a:path w="1062880" h="1208400">
                  <a:moveTo>
                    <a:pt x="97119" y="0"/>
                  </a:moveTo>
                  <a:lnTo>
                    <a:pt x="965761" y="0"/>
                  </a:lnTo>
                  <a:cubicBezTo>
                    <a:pt x="991519" y="0"/>
                    <a:pt x="1016221" y="10232"/>
                    <a:pt x="1034435" y="28445"/>
                  </a:cubicBezTo>
                  <a:cubicBezTo>
                    <a:pt x="1052648" y="46659"/>
                    <a:pt x="1062880" y="71361"/>
                    <a:pt x="1062880" y="97119"/>
                  </a:cubicBezTo>
                  <a:lnTo>
                    <a:pt x="1062880" y="1111281"/>
                  </a:lnTo>
                  <a:cubicBezTo>
                    <a:pt x="1062880" y="1137039"/>
                    <a:pt x="1052648" y="1161741"/>
                    <a:pt x="1034435" y="1179954"/>
                  </a:cubicBezTo>
                  <a:cubicBezTo>
                    <a:pt x="1016221" y="1198168"/>
                    <a:pt x="991519" y="1208400"/>
                    <a:pt x="965761" y="1208400"/>
                  </a:cubicBezTo>
                  <a:lnTo>
                    <a:pt x="97119" y="1208400"/>
                  </a:lnTo>
                  <a:cubicBezTo>
                    <a:pt x="71361" y="1208400"/>
                    <a:pt x="46659" y="1198168"/>
                    <a:pt x="28445" y="1179954"/>
                  </a:cubicBezTo>
                  <a:cubicBezTo>
                    <a:pt x="10232" y="1161741"/>
                    <a:pt x="0" y="1137039"/>
                    <a:pt x="0" y="1111281"/>
                  </a:cubicBezTo>
                  <a:lnTo>
                    <a:pt x="0" y="97119"/>
                  </a:lnTo>
                  <a:cubicBezTo>
                    <a:pt x="0" y="71361"/>
                    <a:pt x="10232" y="46659"/>
                    <a:pt x="28445" y="28445"/>
                  </a:cubicBezTo>
                  <a:cubicBezTo>
                    <a:pt x="46659" y="10232"/>
                    <a:pt x="71361" y="0"/>
                    <a:pt x="97119" y="0"/>
                  </a:cubicBezTo>
                  <a:close/>
                </a:path>
              </a:pathLst>
            </a:custGeom>
            <a:solidFill>
              <a:srgbClr val="FFC617"/>
            </a:solidFill>
          </p:spPr>
        </p:sp>
        <p:sp>
          <p:nvSpPr>
            <p:cNvPr id="4" name="TextBox 4"/>
            <p:cNvSpPr txBox="1"/>
            <p:nvPr/>
          </p:nvSpPr>
          <p:spPr>
            <a:xfrm>
              <a:off x="0" y="-47625"/>
              <a:ext cx="1062880" cy="1256025"/>
            </a:xfrm>
            <a:prstGeom prst="rect">
              <a:avLst/>
            </a:prstGeom>
          </p:spPr>
          <p:txBody>
            <a:bodyPr lIns="50800" tIns="50800" rIns="50800" bIns="50800" rtlCol="0" anchor="ctr"/>
            <a:lstStyle/>
            <a:p>
              <a:pPr algn="ctr">
                <a:lnSpc>
                  <a:spcPts val="1853"/>
                </a:lnSpc>
              </a:pPr>
              <a:endParaRPr/>
            </a:p>
          </p:txBody>
        </p:sp>
      </p:grpSp>
      <p:grpSp>
        <p:nvGrpSpPr>
          <p:cNvPr id="5" name="Group 5"/>
          <p:cNvGrpSpPr/>
          <p:nvPr/>
        </p:nvGrpSpPr>
        <p:grpSpPr>
          <a:xfrm>
            <a:off x="200921" y="5337064"/>
            <a:ext cx="3915358" cy="2954527"/>
            <a:chOff x="0" y="0"/>
            <a:chExt cx="1481559" cy="1077863"/>
          </a:xfrm>
        </p:grpSpPr>
        <p:sp>
          <p:nvSpPr>
            <p:cNvPr id="6" name="Freeform 6"/>
            <p:cNvSpPr/>
            <p:nvPr/>
          </p:nvSpPr>
          <p:spPr>
            <a:xfrm>
              <a:off x="0" y="0"/>
              <a:ext cx="1481559" cy="1077863"/>
            </a:xfrm>
            <a:custGeom>
              <a:avLst/>
              <a:gdLst/>
              <a:ahLst/>
              <a:cxnLst/>
              <a:rect l="l" t="t" r="r" b="b"/>
              <a:pathLst>
                <a:path w="1481559" h="1077863">
                  <a:moveTo>
                    <a:pt x="69674" y="0"/>
                  </a:moveTo>
                  <a:lnTo>
                    <a:pt x="1411885" y="0"/>
                  </a:lnTo>
                  <a:cubicBezTo>
                    <a:pt x="1430364" y="0"/>
                    <a:pt x="1448085" y="7341"/>
                    <a:pt x="1461152" y="20407"/>
                  </a:cubicBezTo>
                  <a:cubicBezTo>
                    <a:pt x="1474218" y="33473"/>
                    <a:pt x="1481559" y="51195"/>
                    <a:pt x="1481559" y="69674"/>
                  </a:cubicBezTo>
                  <a:lnTo>
                    <a:pt x="1481559" y="1008190"/>
                  </a:lnTo>
                  <a:cubicBezTo>
                    <a:pt x="1481559" y="1026668"/>
                    <a:pt x="1474218" y="1044390"/>
                    <a:pt x="1461152" y="1057456"/>
                  </a:cubicBezTo>
                  <a:cubicBezTo>
                    <a:pt x="1448085" y="1070523"/>
                    <a:pt x="1430364" y="1077863"/>
                    <a:pt x="1411885" y="1077863"/>
                  </a:cubicBezTo>
                  <a:lnTo>
                    <a:pt x="69674" y="1077863"/>
                  </a:lnTo>
                  <a:cubicBezTo>
                    <a:pt x="31194" y="1077863"/>
                    <a:pt x="0" y="1046669"/>
                    <a:pt x="0" y="1008190"/>
                  </a:cubicBezTo>
                  <a:lnTo>
                    <a:pt x="0" y="69674"/>
                  </a:lnTo>
                  <a:cubicBezTo>
                    <a:pt x="0" y="31194"/>
                    <a:pt x="31194" y="0"/>
                    <a:pt x="69674" y="0"/>
                  </a:cubicBezTo>
                  <a:close/>
                </a:path>
              </a:pathLst>
            </a:custGeom>
            <a:solidFill>
              <a:srgbClr val="9DE66B"/>
            </a:solidFill>
          </p:spPr>
        </p:sp>
        <p:sp>
          <p:nvSpPr>
            <p:cNvPr id="7" name="TextBox 7"/>
            <p:cNvSpPr txBox="1"/>
            <p:nvPr/>
          </p:nvSpPr>
          <p:spPr>
            <a:xfrm>
              <a:off x="0" y="-47625"/>
              <a:ext cx="1481559" cy="1125488"/>
            </a:xfrm>
            <a:prstGeom prst="rect">
              <a:avLst/>
            </a:prstGeom>
          </p:spPr>
          <p:txBody>
            <a:bodyPr lIns="50800" tIns="50800" rIns="50800" bIns="50800" rtlCol="0" anchor="ctr"/>
            <a:lstStyle/>
            <a:p>
              <a:pPr algn="ctr">
                <a:lnSpc>
                  <a:spcPts val="1853"/>
                </a:lnSpc>
              </a:pPr>
              <a:endParaRPr/>
            </a:p>
          </p:txBody>
        </p:sp>
      </p:grpSp>
      <p:sp>
        <p:nvSpPr>
          <p:cNvPr id="8" name="TextBox 8"/>
          <p:cNvSpPr txBox="1"/>
          <p:nvPr/>
        </p:nvSpPr>
        <p:spPr>
          <a:xfrm>
            <a:off x="288451" y="846382"/>
            <a:ext cx="3776356" cy="4347223"/>
          </a:xfrm>
          <a:prstGeom prst="rect">
            <a:avLst/>
          </a:prstGeom>
        </p:spPr>
        <p:txBody>
          <a:bodyPr lIns="0" tIns="0" rIns="0" bIns="0" rtlCol="0" anchor="t">
            <a:spAutoFit/>
          </a:bodyPr>
          <a:lstStyle/>
          <a:p>
            <a:pPr algn="ctr">
              <a:lnSpc>
                <a:spcPts val="1820"/>
              </a:lnSpc>
            </a:pPr>
            <a:r>
              <a:rPr lang="en-US" sz="1300">
                <a:solidFill>
                  <a:srgbClr val="000000"/>
                </a:solidFill>
                <a:latin typeface="Canva Sans Bold"/>
              </a:rPr>
              <a:t>Parents/Carers</a:t>
            </a:r>
          </a:p>
          <a:p>
            <a:pPr algn="ctr">
              <a:lnSpc>
                <a:spcPts val="1820"/>
              </a:lnSpc>
            </a:pPr>
            <a:endParaRPr lang="en-US" sz="1300">
              <a:solidFill>
                <a:srgbClr val="000000"/>
              </a:solidFill>
              <a:latin typeface="Canva Sans Bold"/>
            </a:endParaRPr>
          </a:p>
          <a:p>
            <a:pPr marL="280671" lvl="1" indent="-140336">
              <a:lnSpc>
                <a:spcPts val="1820"/>
              </a:lnSpc>
              <a:buFont typeface="Arial"/>
              <a:buChar char="•"/>
            </a:pPr>
            <a:r>
              <a:rPr lang="en-US" sz="1300">
                <a:solidFill>
                  <a:srgbClr val="000000"/>
                </a:solidFill>
                <a:latin typeface="Canva Sans Bold"/>
              </a:rPr>
              <a:t>1:1 Parent-led Guided Self Help</a:t>
            </a:r>
            <a:r>
              <a:rPr lang="en-US" sz="1300">
                <a:solidFill>
                  <a:srgbClr val="000000"/>
                </a:solidFill>
                <a:latin typeface="Canva Sans"/>
              </a:rPr>
              <a:t> on:</a:t>
            </a:r>
          </a:p>
          <a:p>
            <a:pPr>
              <a:lnSpc>
                <a:spcPts val="1820"/>
              </a:lnSpc>
            </a:pPr>
            <a:r>
              <a:rPr lang="en-US" sz="1300" u="sng">
                <a:solidFill>
                  <a:srgbClr val="000000"/>
                </a:solidFill>
                <a:latin typeface="Canva Sans"/>
              </a:rPr>
              <a:t>Managing Child Anxiety (5-11yrs)</a:t>
            </a:r>
          </a:p>
          <a:p>
            <a:pPr>
              <a:lnSpc>
                <a:spcPts val="1820"/>
              </a:lnSpc>
            </a:pPr>
            <a:r>
              <a:rPr lang="en-US" sz="1300">
                <a:solidFill>
                  <a:srgbClr val="000000"/>
                </a:solidFill>
                <a:latin typeface="Canva Sans"/>
              </a:rPr>
              <a:t>       (overcoming worries and fears, e.g. of going to school and sleeping alone. Using relaxation techniques, encouraging brave behaviour, etc.)</a:t>
            </a:r>
          </a:p>
          <a:p>
            <a:pPr>
              <a:lnSpc>
                <a:spcPts val="1820"/>
              </a:lnSpc>
            </a:pPr>
            <a:r>
              <a:rPr lang="en-US" sz="1300">
                <a:solidFill>
                  <a:srgbClr val="000000"/>
                </a:solidFill>
                <a:latin typeface="Canva Sans"/>
              </a:rPr>
              <a:t>      </a:t>
            </a:r>
          </a:p>
          <a:p>
            <a:pPr>
              <a:lnSpc>
                <a:spcPts val="1820"/>
              </a:lnSpc>
            </a:pPr>
            <a:r>
              <a:rPr lang="en-US" sz="1300">
                <a:solidFill>
                  <a:srgbClr val="000000"/>
                </a:solidFill>
                <a:latin typeface="Canva Sans"/>
              </a:rPr>
              <a:t> </a:t>
            </a:r>
            <a:r>
              <a:rPr lang="en-US" sz="1300" u="sng">
                <a:solidFill>
                  <a:srgbClr val="000000"/>
                </a:solidFill>
                <a:latin typeface="Canva Sans"/>
              </a:rPr>
              <a:t>Managing Behaviour Challenges (5-8yrs)</a:t>
            </a:r>
          </a:p>
          <a:p>
            <a:pPr>
              <a:lnSpc>
                <a:spcPts val="1820"/>
              </a:lnSpc>
            </a:pPr>
            <a:r>
              <a:rPr lang="en-US" sz="1300">
                <a:solidFill>
                  <a:srgbClr val="000000"/>
                </a:solidFill>
                <a:latin typeface="Canva Sans"/>
              </a:rPr>
              <a:t>       (e.g. following instructions, setting routines, special time, encouraging desirable behaviours, etc.) </a:t>
            </a:r>
          </a:p>
          <a:p>
            <a:pPr>
              <a:lnSpc>
                <a:spcPts val="1820"/>
              </a:lnSpc>
            </a:pPr>
            <a:endParaRPr lang="en-US" sz="1300">
              <a:solidFill>
                <a:srgbClr val="000000"/>
              </a:solidFill>
              <a:latin typeface="Canva Sans"/>
            </a:endParaRPr>
          </a:p>
          <a:p>
            <a:pPr marL="280671" lvl="1" indent="-140336">
              <a:lnSpc>
                <a:spcPts val="1820"/>
              </a:lnSpc>
              <a:buFont typeface="Arial"/>
              <a:buChar char="•"/>
            </a:pPr>
            <a:r>
              <a:rPr lang="en-US" sz="1300">
                <a:solidFill>
                  <a:srgbClr val="000000"/>
                </a:solidFill>
                <a:latin typeface="Canva Sans Bold"/>
              </a:rPr>
              <a:t>Coffee mornings/afternoons,</a:t>
            </a:r>
            <a:r>
              <a:rPr lang="en-US" sz="1300">
                <a:solidFill>
                  <a:srgbClr val="000000"/>
                </a:solidFill>
                <a:latin typeface="Canva Sans"/>
              </a:rPr>
              <a:t> e.g. on understanding and managing anxiety</a:t>
            </a:r>
          </a:p>
          <a:p>
            <a:pPr>
              <a:lnSpc>
                <a:spcPts val="1820"/>
              </a:lnSpc>
            </a:pPr>
            <a:endParaRPr lang="en-US" sz="1300">
              <a:solidFill>
                <a:srgbClr val="000000"/>
              </a:solidFill>
              <a:latin typeface="Canva Sans"/>
            </a:endParaRPr>
          </a:p>
          <a:p>
            <a:pPr marL="280671" lvl="1" indent="-140336">
              <a:lnSpc>
                <a:spcPts val="1820"/>
              </a:lnSpc>
              <a:buFont typeface="Arial"/>
              <a:buChar char="•"/>
            </a:pPr>
            <a:r>
              <a:rPr lang="en-US" sz="1300">
                <a:solidFill>
                  <a:srgbClr val="000000"/>
                </a:solidFill>
                <a:latin typeface="Canva Sans Bold"/>
              </a:rPr>
              <a:t>Parent Workshops,</a:t>
            </a:r>
            <a:r>
              <a:rPr lang="en-US" sz="1300">
                <a:solidFill>
                  <a:srgbClr val="000000"/>
                </a:solidFill>
                <a:latin typeface="Canva Sans"/>
              </a:rPr>
              <a:t> e.g. on sleep routines, child-led play, online safety.</a:t>
            </a:r>
          </a:p>
          <a:p>
            <a:pPr>
              <a:lnSpc>
                <a:spcPts val="1820"/>
              </a:lnSpc>
            </a:pPr>
            <a:endParaRPr lang="en-US" sz="1300">
              <a:solidFill>
                <a:srgbClr val="000000"/>
              </a:solidFill>
              <a:latin typeface="Canva Sans"/>
            </a:endParaRPr>
          </a:p>
        </p:txBody>
      </p:sp>
      <p:grpSp>
        <p:nvGrpSpPr>
          <p:cNvPr id="9" name="Group 9"/>
          <p:cNvGrpSpPr/>
          <p:nvPr/>
        </p:nvGrpSpPr>
        <p:grpSpPr>
          <a:xfrm>
            <a:off x="251071" y="8417781"/>
            <a:ext cx="3815058" cy="2169344"/>
            <a:chOff x="0" y="0"/>
            <a:chExt cx="1213441" cy="689995"/>
          </a:xfrm>
        </p:grpSpPr>
        <p:sp>
          <p:nvSpPr>
            <p:cNvPr id="10" name="Freeform 10"/>
            <p:cNvSpPr/>
            <p:nvPr/>
          </p:nvSpPr>
          <p:spPr>
            <a:xfrm>
              <a:off x="0" y="0"/>
              <a:ext cx="1213441" cy="689995"/>
            </a:xfrm>
            <a:custGeom>
              <a:avLst/>
              <a:gdLst/>
              <a:ahLst/>
              <a:cxnLst/>
              <a:rect l="l" t="t" r="r" b="b"/>
              <a:pathLst>
                <a:path w="1213441" h="689995">
                  <a:moveTo>
                    <a:pt x="64938" y="0"/>
                  </a:moveTo>
                  <a:lnTo>
                    <a:pt x="1148504" y="0"/>
                  </a:lnTo>
                  <a:cubicBezTo>
                    <a:pt x="1184368" y="0"/>
                    <a:pt x="1213441" y="29074"/>
                    <a:pt x="1213441" y="64938"/>
                  </a:cubicBezTo>
                  <a:lnTo>
                    <a:pt x="1213441" y="625057"/>
                  </a:lnTo>
                  <a:cubicBezTo>
                    <a:pt x="1213441" y="660922"/>
                    <a:pt x="1184368" y="689995"/>
                    <a:pt x="1148504" y="689995"/>
                  </a:cubicBezTo>
                  <a:lnTo>
                    <a:pt x="64938" y="689995"/>
                  </a:lnTo>
                  <a:cubicBezTo>
                    <a:pt x="29074" y="689995"/>
                    <a:pt x="0" y="660922"/>
                    <a:pt x="0" y="625057"/>
                  </a:cubicBezTo>
                  <a:lnTo>
                    <a:pt x="0" y="64938"/>
                  </a:lnTo>
                  <a:cubicBezTo>
                    <a:pt x="0" y="29074"/>
                    <a:pt x="29074" y="0"/>
                    <a:pt x="64938" y="0"/>
                  </a:cubicBezTo>
                  <a:close/>
                </a:path>
              </a:pathLst>
            </a:custGeom>
            <a:solidFill>
              <a:srgbClr val="91DFFD"/>
            </a:solidFill>
          </p:spPr>
        </p:sp>
        <p:sp>
          <p:nvSpPr>
            <p:cNvPr id="11" name="TextBox 11"/>
            <p:cNvSpPr txBox="1"/>
            <p:nvPr/>
          </p:nvSpPr>
          <p:spPr>
            <a:xfrm>
              <a:off x="0" y="-47625"/>
              <a:ext cx="1213441" cy="737620"/>
            </a:xfrm>
            <a:prstGeom prst="rect">
              <a:avLst/>
            </a:prstGeom>
          </p:spPr>
          <p:txBody>
            <a:bodyPr lIns="50800" tIns="50800" rIns="50800" bIns="50800" rtlCol="0" anchor="ctr"/>
            <a:lstStyle/>
            <a:p>
              <a:pPr algn="ctr">
                <a:lnSpc>
                  <a:spcPts val="1853"/>
                </a:lnSpc>
              </a:pPr>
              <a:endParaRPr/>
            </a:p>
          </p:txBody>
        </p:sp>
      </p:grpSp>
      <p:sp>
        <p:nvSpPr>
          <p:cNvPr id="12" name="TextBox 12"/>
          <p:cNvSpPr txBox="1"/>
          <p:nvPr/>
        </p:nvSpPr>
        <p:spPr>
          <a:xfrm>
            <a:off x="230926" y="8561240"/>
            <a:ext cx="3740857" cy="2061885"/>
          </a:xfrm>
          <a:prstGeom prst="rect">
            <a:avLst/>
          </a:prstGeom>
        </p:spPr>
        <p:txBody>
          <a:bodyPr lIns="0" tIns="0" rIns="0" bIns="0" rtlCol="0" anchor="t">
            <a:spAutoFit/>
          </a:bodyPr>
          <a:lstStyle/>
          <a:p>
            <a:pPr algn="ctr">
              <a:lnSpc>
                <a:spcPts val="1820"/>
              </a:lnSpc>
            </a:pPr>
            <a:r>
              <a:rPr lang="en-US" sz="1300" dirty="0">
                <a:solidFill>
                  <a:srgbClr val="000000"/>
                </a:solidFill>
                <a:latin typeface="Canva Sans Bold"/>
              </a:rPr>
              <a:t>School Staff</a:t>
            </a:r>
          </a:p>
          <a:p>
            <a:pPr>
              <a:lnSpc>
                <a:spcPts val="1820"/>
              </a:lnSpc>
            </a:pPr>
            <a:endParaRPr lang="en-US" sz="1300" dirty="0">
              <a:solidFill>
                <a:srgbClr val="000000"/>
              </a:solidFill>
              <a:latin typeface="Canva Sans Bold"/>
            </a:endParaRPr>
          </a:p>
          <a:p>
            <a:pPr marL="280671" lvl="1" indent="-140336">
              <a:lnSpc>
                <a:spcPts val="1820"/>
              </a:lnSpc>
              <a:buFont typeface="Arial"/>
              <a:buChar char="•"/>
            </a:pPr>
            <a:r>
              <a:rPr lang="en-US" sz="1300" dirty="0">
                <a:solidFill>
                  <a:srgbClr val="000000"/>
                </a:solidFill>
                <a:latin typeface="Canva Sans Bold"/>
              </a:rPr>
              <a:t>Case discussions </a:t>
            </a:r>
            <a:r>
              <a:rPr lang="en-US" sz="1300" dirty="0">
                <a:solidFill>
                  <a:srgbClr val="000000"/>
                </a:solidFill>
                <a:latin typeface="Canva Sans"/>
              </a:rPr>
              <a:t>and</a:t>
            </a:r>
            <a:r>
              <a:rPr lang="en-US" sz="1300" dirty="0">
                <a:solidFill>
                  <a:srgbClr val="000000"/>
                </a:solidFill>
                <a:latin typeface="Canva Sans Bold"/>
              </a:rPr>
              <a:t> Consultations</a:t>
            </a:r>
          </a:p>
          <a:p>
            <a:pPr>
              <a:lnSpc>
                <a:spcPts val="1820"/>
              </a:lnSpc>
            </a:pPr>
            <a:endParaRPr lang="en-US" sz="1300" dirty="0">
              <a:solidFill>
                <a:srgbClr val="000000"/>
              </a:solidFill>
              <a:latin typeface="Canva Sans Bold"/>
            </a:endParaRPr>
          </a:p>
          <a:p>
            <a:pPr marL="280671" lvl="1" indent="-140336">
              <a:lnSpc>
                <a:spcPts val="1820"/>
              </a:lnSpc>
              <a:buFont typeface="Arial"/>
              <a:buChar char="•"/>
            </a:pPr>
            <a:r>
              <a:rPr lang="en-US" sz="1300" dirty="0">
                <a:solidFill>
                  <a:srgbClr val="000000"/>
                </a:solidFill>
                <a:latin typeface="Canva Sans Bold"/>
              </a:rPr>
              <a:t>Signposting </a:t>
            </a:r>
            <a:r>
              <a:rPr lang="en-US" sz="1300" dirty="0">
                <a:solidFill>
                  <a:srgbClr val="000000"/>
                </a:solidFill>
                <a:latin typeface="Canva Sans"/>
              </a:rPr>
              <a:t>to resources and services</a:t>
            </a:r>
          </a:p>
          <a:p>
            <a:pPr>
              <a:lnSpc>
                <a:spcPts val="1820"/>
              </a:lnSpc>
            </a:pPr>
            <a:endParaRPr lang="en-US" sz="1300" dirty="0">
              <a:solidFill>
                <a:srgbClr val="000000"/>
              </a:solidFill>
              <a:latin typeface="Canva Sans"/>
            </a:endParaRPr>
          </a:p>
          <a:p>
            <a:pPr marL="280671" lvl="1" indent="-140336">
              <a:lnSpc>
                <a:spcPts val="1820"/>
              </a:lnSpc>
              <a:buFont typeface="Arial"/>
              <a:buChar char="•"/>
            </a:pPr>
            <a:r>
              <a:rPr lang="en-US" sz="1300" dirty="0">
                <a:solidFill>
                  <a:srgbClr val="000000"/>
                </a:solidFill>
                <a:latin typeface="Canva Sans Bold"/>
              </a:rPr>
              <a:t>Workshops, </a:t>
            </a:r>
            <a:r>
              <a:rPr lang="en-US" sz="1300" dirty="0">
                <a:solidFill>
                  <a:srgbClr val="000000"/>
                </a:solidFill>
                <a:latin typeface="Canva Sans"/>
              </a:rPr>
              <a:t>e.g. on staff wellbeing, spotting the signs of anxiety.</a:t>
            </a:r>
          </a:p>
          <a:p>
            <a:pPr>
              <a:lnSpc>
                <a:spcPts val="1820"/>
              </a:lnSpc>
            </a:pPr>
            <a:endParaRPr lang="en-US" sz="1300" dirty="0">
              <a:solidFill>
                <a:srgbClr val="000000"/>
              </a:solidFill>
              <a:latin typeface="Canva Sans"/>
            </a:endParaRPr>
          </a:p>
        </p:txBody>
      </p:sp>
      <p:grpSp>
        <p:nvGrpSpPr>
          <p:cNvPr id="13" name="Group 13"/>
          <p:cNvGrpSpPr/>
          <p:nvPr/>
        </p:nvGrpSpPr>
        <p:grpSpPr>
          <a:xfrm>
            <a:off x="3978866" y="4288053"/>
            <a:ext cx="3780000" cy="3344805"/>
            <a:chOff x="137345" y="28500"/>
            <a:chExt cx="5040000" cy="4459740"/>
          </a:xfrm>
        </p:grpSpPr>
        <p:sp>
          <p:nvSpPr>
            <p:cNvPr id="14" name="Freeform 14"/>
            <p:cNvSpPr/>
            <p:nvPr/>
          </p:nvSpPr>
          <p:spPr>
            <a:xfrm>
              <a:off x="137345" y="28500"/>
              <a:ext cx="5040000" cy="4459740"/>
            </a:xfrm>
            <a:custGeom>
              <a:avLst/>
              <a:gdLst/>
              <a:ahLst/>
              <a:cxnLst/>
              <a:rect l="l" t="t" r="r" b="b"/>
              <a:pathLst>
                <a:path w="5040000" h="4459740">
                  <a:moveTo>
                    <a:pt x="0" y="0"/>
                  </a:moveTo>
                  <a:lnTo>
                    <a:pt x="5040000" y="0"/>
                  </a:lnTo>
                  <a:lnTo>
                    <a:pt x="5040000" y="4459740"/>
                  </a:lnTo>
                  <a:lnTo>
                    <a:pt x="0" y="4459740"/>
                  </a:lnTo>
                  <a:lnTo>
                    <a:pt x="0" y="0"/>
                  </a:lnTo>
                  <a:close/>
                </a:path>
              </a:pathLst>
            </a:custGeom>
            <a:blipFill>
              <a:blip r:embed="rId2">
                <a:extLst>
                  <a:ext uri="{96DAC541-7B7A-43D3-8B79-37D633B846F1}">
                    <asvg:svgBlip xmlns:asvg="http://schemas.microsoft.com/office/drawing/2016/SVG/main" r:embed="rId3"/>
                  </a:ext>
                </a:extLst>
              </a:blip>
              <a:stretch>
                <a:fillRect l="-276" r="-276"/>
              </a:stretch>
            </a:blipFill>
            <a:ln cap="sq">
              <a:noFill/>
              <a:prstDash val="sysDot"/>
              <a:miter/>
            </a:ln>
          </p:spPr>
        </p:sp>
        <p:sp>
          <p:nvSpPr>
            <p:cNvPr id="15" name="TextBox 15"/>
            <p:cNvSpPr txBox="1"/>
            <p:nvPr/>
          </p:nvSpPr>
          <p:spPr>
            <a:xfrm>
              <a:off x="1240013" y="314412"/>
              <a:ext cx="2559975" cy="213754"/>
            </a:xfrm>
            <a:prstGeom prst="rect">
              <a:avLst/>
            </a:prstGeom>
          </p:spPr>
          <p:txBody>
            <a:bodyPr lIns="0" tIns="0" rIns="0" bIns="0" rtlCol="0" anchor="t">
              <a:spAutoFit/>
            </a:bodyPr>
            <a:lstStyle/>
            <a:p>
              <a:pPr algn="ctr">
                <a:lnSpc>
                  <a:spcPts val="1399"/>
                </a:lnSpc>
                <a:spcBef>
                  <a:spcPct val="0"/>
                </a:spcBef>
              </a:pPr>
              <a:r>
                <a:rPr lang="en-US" sz="999" spc="59">
                  <a:solidFill>
                    <a:srgbClr val="000000"/>
                  </a:solidFill>
                  <a:latin typeface="Arimo Bold"/>
                </a:rPr>
                <a:t>Young people feedback</a:t>
              </a:r>
            </a:p>
          </p:txBody>
        </p:sp>
        <p:sp>
          <p:nvSpPr>
            <p:cNvPr id="16" name="TextBox 16"/>
            <p:cNvSpPr txBox="1"/>
            <p:nvPr/>
          </p:nvSpPr>
          <p:spPr>
            <a:xfrm>
              <a:off x="690942" y="1263993"/>
              <a:ext cx="3800175" cy="1585178"/>
            </a:xfrm>
            <a:prstGeom prst="rect">
              <a:avLst/>
            </a:prstGeom>
          </p:spPr>
          <p:txBody>
            <a:bodyPr lIns="0" tIns="0" rIns="0" bIns="0" rtlCol="0" anchor="t">
              <a:spAutoFit/>
            </a:bodyPr>
            <a:lstStyle/>
            <a:p>
              <a:pPr algn="just">
                <a:lnSpc>
                  <a:spcPts val="1399"/>
                </a:lnSpc>
                <a:spcBef>
                  <a:spcPct val="0"/>
                </a:spcBef>
              </a:pPr>
              <a:r>
                <a:rPr lang="en-US" sz="999" spc="59" dirty="0">
                  <a:solidFill>
                    <a:srgbClr val="000000"/>
                  </a:solidFill>
                  <a:latin typeface="Arimo"/>
                </a:rPr>
                <a:t>“I really looked forward to this each week because I knew I would be able to tell you anything and not get judged” - </a:t>
              </a:r>
              <a:r>
                <a:rPr lang="en-US" sz="999" spc="59" dirty="0" err="1">
                  <a:solidFill>
                    <a:srgbClr val="000000"/>
                  </a:solidFill>
                  <a:latin typeface="Arimo"/>
                </a:rPr>
                <a:t>Yr</a:t>
              </a:r>
              <a:r>
                <a:rPr lang="en-US" sz="999" spc="59" dirty="0">
                  <a:solidFill>
                    <a:srgbClr val="000000"/>
                  </a:solidFill>
                  <a:latin typeface="Arimo"/>
                </a:rPr>
                <a:t> 6</a:t>
              </a:r>
            </a:p>
            <a:p>
              <a:pPr algn="just">
                <a:lnSpc>
                  <a:spcPts val="1399"/>
                </a:lnSpc>
                <a:spcBef>
                  <a:spcPct val="0"/>
                </a:spcBef>
              </a:pPr>
              <a:endParaRPr lang="en-US" sz="999" spc="59" dirty="0">
                <a:solidFill>
                  <a:srgbClr val="000000"/>
                </a:solidFill>
                <a:latin typeface="Arimo"/>
              </a:endParaRPr>
            </a:p>
            <a:p>
              <a:pPr algn="just">
                <a:lnSpc>
                  <a:spcPts val="1399"/>
                </a:lnSpc>
                <a:spcBef>
                  <a:spcPct val="0"/>
                </a:spcBef>
              </a:pPr>
              <a:r>
                <a:rPr lang="en-US" sz="999" spc="59" dirty="0">
                  <a:solidFill>
                    <a:srgbClr val="000000"/>
                  </a:solidFill>
                  <a:latin typeface="Arimo"/>
                </a:rPr>
                <a:t>“The therapists really took everything I said seriously and they always plan very fun activities.” - </a:t>
              </a:r>
              <a:r>
                <a:rPr lang="en-US" sz="999" spc="59" dirty="0" err="1">
                  <a:solidFill>
                    <a:srgbClr val="000000"/>
                  </a:solidFill>
                  <a:latin typeface="Arimo"/>
                </a:rPr>
                <a:t>Yr</a:t>
              </a:r>
              <a:r>
                <a:rPr lang="en-US" sz="999" spc="59" dirty="0">
                  <a:solidFill>
                    <a:srgbClr val="000000"/>
                  </a:solidFill>
                  <a:latin typeface="Arimo"/>
                </a:rPr>
                <a:t> 4</a:t>
              </a:r>
            </a:p>
          </p:txBody>
        </p:sp>
        <p:sp>
          <p:nvSpPr>
            <p:cNvPr id="17" name="TextBox 17"/>
            <p:cNvSpPr txBox="1"/>
            <p:nvPr/>
          </p:nvSpPr>
          <p:spPr>
            <a:xfrm>
              <a:off x="696338" y="788516"/>
              <a:ext cx="3935068" cy="213754"/>
            </a:xfrm>
            <a:prstGeom prst="rect">
              <a:avLst/>
            </a:prstGeom>
          </p:spPr>
          <p:txBody>
            <a:bodyPr lIns="0" tIns="0" rIns="0" bIns="0" rtlCol="0" anchor="t">
              <a:spAutoFit/>
            </a:bodyPr>
            <a:lstStyle/>
            <a:p>
              <a:pPr algn="just">
                <a:lnSpc>
                  <a:spcPts val="1399"/>
                </a:lnSpc>
                <a:spcBef>
                  <a:spcPct val="0"/>
                </a:spcBef>
              </a:pPr>
              <a:r>
                <a:rPr lang="en-US" sz="999" spc="59" dirty="0">
                  <a:solidFill>
                    <a:srgbClr val="000000"/>
                  </a:solidFill>
                  <a:latin typeface="Arimo"/>
                </a:rPr>
                <a:t>"I understand my brain more than ever" - </a:t>
              </a:r>
              <a:r>
                <a:rPr lang="en-US" sz="999" spc="59" dirty="0" err="1">
                  <a:solidFill>
                    <a:srgbClr val="000000"/>
                  </a:solidFill>
                  <a:latin typeface="Arimo"/>
                </a:rPr>
                <a:t>Yr</a:t>
              </a:r>
              <a:r>
                <a:rPr lang="en-US" sz="999" spc="59" dirty="0">
                  <a:solidFill>
                    <a:srgbClr val="000000"/>
                  </a:solidFill>
                  <a:latin typeface="Arimo"/>
                </a:rPr>
                <a:t> 6</a:t>
              </a:r>
            </a:p>
          </p:txBody>
        </p:sp>
      </p:grpSp>
      <p:sp>
        <p:nvSpPr>
          <p:cNvPr id="18" name="Freeform 18"/>
          <p:cNvSpPr/>
          <p:nvPr/>
        </p:nvSpPr>
        <p:spPr>
          <a:xfrm flipH="1">
            <a:off x="4013356" y="841081"/>
            <a:ext cx="3546643" cy="3304242"/>
          </a:xfrm>
          <a:custGeom>
            <a:avLst/>
            <a:gdLst/>
            <a:ahLst/>
            <a:cxnLst/>
            <a:rect l="l" t="t" r="r" b="b"/>
            <a:pathLst>
              <a:path w="3546643" h="3150417">
                <a:moveTo>
                  <a:pt x="3546643" y="0"/>
                </a:moveTo>
                <a:lnTo>
                  <a:pt x="0" y="0"/>
                </a:lnTo>
                <a:lnTo>
                  <a:pt x="0" y="3150417"/>
                </a:lnTo>
                <a:lnTo>
                  <a:pt x="3546643" y="3150417"/>
                </a:lnTo>
                <a:lnTo>
                  <a:pt x="3546643" y="0"/>
                </a:lnTo>
                <a:close/>
              </a:path>
            </a:pathLst>
          </a:custGeom>
          <a:blipFill>
            <a:blip r:embed="rId2">
              <a:extLst>
                <a:ext uri="{96DAC541-7B7A-43D3-8B79-37D633B846F1}">
                  <asvg:svgBlip xmlns:asvg="http://schemas.microsoft.com/office/drawing/2016/SVG/main" r:embed="rId3"/>
                </a:ext>
              </a:extLst>
            </a:blip>
            <a:stretch>
              <a:fillRect l="-470" r="-470"/>
            </a:stretch>
          </a:blipFill>
          <a:ln cap="sq">
            <a:noFill/>
            <a:prstDash val="sysDot"/>
            <a:miter/>
          </a:ln>
        </p:spPr>
      </p:sp>
      <p:sp>
        <p:nvSpPr>
          <p:cNvPr id="23" name="Freeform 23"/>
          <p:cNvSpPr/>
          <p:nvPr/>
        </p:nvSpPr>
        <p:spPr>
          <a:xfrm>
            <a:off x="6624176" y="3538216"/>
            <a:ext cx="774897" cy="1217912"/>
          </a:xfrm>
          <a:custGeom>
            <a:avLst/>
            <a:gdLst/>
            <a:ahLst/>
            <a:cxnLst/>
            <a:rect l="l" t="t" r="r" b="b"/>
            <a:pathLst>
              <a:path w="774897" h="1217912">
                <a:moveTo>
                  <a:pt x="0" y="0"/>
                </a:moveTo>
                <a:lnTo>
                  <a:pt x="774897" y="0"/>
                </a:lnTo>
                <a:lnTo>
                  <a:pt x="774897" y="1217913"/>
                </a:lnTo>
                <a:lnTo>
                  <a:pt x="0" y="1217913"/>
                </a:lnTo>
                <a:lnTo>
                  <a:pt x="0" y="0"/>
                </a:lnTo>
                <a:close/>
              </a:path>
            </a:pathLst>
          </a:custGeom>
          <a:blipFill>
            <a:blip r:embed="rId4"/>
            <a:stretch>
              <a:fillRect/>
            </a:stretch>
          </a:blipFill>
        </p:spPr>
      </p:sp>
      <p:sp>
        <p:nvSpPr>
          <p:cNvPr id="24" name="Freeform 24"/>
          <p:cNvSpPr/>
          <p:nvPr/>
        </p:nvSpPr>
        <p:spPr>
          <a:xfrm>
            <a:off x="4258177" y="3185115"/>
            <a:ext cx="1411226" cy="1185430"/>
          </a:xfrm>
          <a:custGeom>
            <a:avLst/>
            <a:gdLst/>
            <a:ahLst/>
            <a:cxnLst/>
            <a:rect l="l" t="t" r="r" b="b"/>
            <a:pathLst>
              <a:path w="1411226" h="1185430">
                <a:moveTo>
                  <a:pt x="0" y="0"/>
                </a:moveTo>
                <a:lnTo>
                  <a:pt x="1411226" y="0"/>
                </a:lnTo>
                <a:lnTo>
                  <a:pt x="1411226" y="1185430"/>
                </a:lnTo>
                <a:lnTo>
                  <a:pt x="0" y="1185430"/>
                </a:lnTo>
                <a:lnTo>
                  <a:pt x="0" y="0"/>
                </a:lnTo>
                <a:close/>
              </a:path>
            </a:pathLst>
          </a:custGeom>
          <a:blipFill>
            <a:blip r:embed="rId5"/>
            <a:stretch>
              <a:fillRect/>
            </a:stretch>
          </a:blipFill>
        </p:spPr>
      </p:sp>
      <p:sp>
        <p:nvSpPr>
          <p:cNvPr id="26" name="Freeform 26"/>
          <p:cNvSpPr/>
          <p:nvPr/>
        </p:nvSpPr>
        <p:spPr>
          <a:xfrm>
            <a:off x="5425555" y="6421260"/>
            <a:ext cx="1748898" cy="1232973"/>
          </a:xfrm>
          <a:custGeom>
            <a:avLst/>
            <a:gdLst/>
            <a:ahLst/>
            <a:cxnLst/>
            <a:rect l="l" t="t" r="r" b="b"/>
            <a:pathLst>
              <a:path w="1748898" h="1232973">
                <a:moveTo>
                  <a:pt x="0" y="0"/>
                </a:moveTo>
                <a:lnTo>
                  <a:pt x="1748897" y="0"/>
                </a:lnTo>
                <a:lnTo>
                  <a:pt x="1748897" y="1232973"/>
                </a:lnTo>
                <a:lnTo>
                  <a:pt x="0" y="12329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27" name="TextBox 27"/>
          <p:cNvSpPr txBox="1"/>
          <p:nvPr/>
        </p:nvSpPr>
        <p:spPr>
          <a:xfrm>
            <a:off x="288451" y="5416908"/>
            <a:ext cx="3549004" cy="2755306"/>
          </a:xfrm>
          <a:prstGeom prst="rect">
            <a:avLst/>
          </a:prstGeom>
        </p:spPr>
        <p:txBody>
          <a:bodyPr lIns="0" tIns="0" rIns="0" bIns="0" rtlCol="0" anchor="t">
            <a:spAutoFit/>
          </a:bodyPr>
          <a:lstStyle/>
          <a:p>
            <a:pPr algn="ctr">
              <a:lnSpc>
                <a:spcPts val="1820"/>
              </a:lnSpc>
            </a:pPr>
            <a:r>
              <a:rPr lang="en-US" sz="1300" dirty="0">
                <a:solidFill>
                  <a:srgbClr val="000000"/>
                </a:solidFill>
                <a:latin typeface="Canva Sans Bold"/>
              </a:rPr>
              <a:t>Children</a:t>
            </a:r>
          </a:p>
          <a:p>
            <a:pPr>
              <a:lnSpc>
                <a:spcPts val="1820"/>
              </a:lnSpc>
            </a:pPr>
            <a:endParaRPr lang="en-US" sz="1300" dirty="0">
              <a:solidFill>
                <a:srgbClr val="000000"/>
              </a:solidFill>
              <a:latin typeface="Canva Sans Bold"/>
            </a:endParaRPr>
          </a:p>
          <a:p>
            <a:pPr marL="280671" lvl="1" indent="-140336">
              <a:lnSpc>
                <a:spcPts val="1820"/>
              </a:lnSpc>
              <a:buFont typeface="Arial"/>
              <a:buChar char="•"/>
            </a:pPr>
            <a:r>
              <a:rPr lang="en-US" sz="1300" dirty="0">
                <a:solidFill>
                  <a:srgbClr val="000000"/>
                </a:solidFill>
                <a:latin typeface="Canva Sans Bold"/>
              </a:rPr>
              <a:t>Brain Buddies</a:t>
            </a:r>
            <a:r>
              <a:rPr lang="en-US" sz="1300" dirty="0">
                <a:solidFill>
                  <a:srgbClr val="000000"/>
                </a:solidFill>
                <a:latin typeface="Canva Sans"/>
              </a:rPr>
              <a:t> - Year 4-6 whole class workshops on emotion regulation</a:t>
            </a:r>
          </a:p>
          <a:p>
            <a:pPr>
              <a:lnSpc>
                <a:spcPts val="1820"/>
              </a:lnSpc>
            </a:pPr>
            <a:endParaRPr lang="en-US" sz="1300" dirty="0">
              <a:solidFill>
                <a:srgbClr val="000000"/>
              </a:solidFill>
              <a:latin typeface="Canva Sans"/>
            </a:endParaRPr>
          </a:p>
          <a:p>
            <a:pPr marL="280671" lvl="1" indent="-140336">
              <a:lnSpc>
                <a:spcPts val="1820"/>
              </a:lnSpc>
              <a:buFont typeface="Arial"/>
              <a:buChar char="•"/>
            </a:pPr>
            <a:r>
              <a:rPr lang="en-US" sz="1300" dirty="0">
                <a:solidFill>
                  <a:srgbClr val="000000"/>
                </a:solidFill>
                <a:latin typeface="Canva Sans Bold"/>
              </a:rPr>
              <a:t>Workshops and Assemblies,</a:t>
            </a:r>
            <a:r>
              <a:rPr lang="en-US" sz="1300" dirty="0">
                <a:solidFill>
                  <a:srgbClr val="000000"/>
                </a:solidFill>
                <a:latin typeface="Canva Sans"/>
              </a:rPr>
              <a:t> e.g. on transitions, self-esteem</a:t>
            </a:r>
          </a:p>
          <a:p>
            <a:pPr>
              <a:lnSpc>
                <a:spcPts val="1820"/>
              </a:lnSpc>
            </a:pPr>
            <a:endParaRPr lang="en-US" sz="1300" dirty="0">
              <a:solidFill>
                <a:srgbClr val="000000"/>
              </a:solidFill>
              <a:latin typeface="Canva Sans"/>
            </a:endParaRPr>
          </a:p>
          <a:p>
            <a:pPr marL="280671" lvl="1" indent="-140336">
              <a:lnSpc>
                <a:spcPts val="1820"/>
              </a:lnSpc>
              <a:buFont typeface="Arial"/>
              <a:buChar char="•"/>
            </a:pPr>
            <a:r>
              <a:rPr lang="en-US" sz="1300" dirty="0">
                <a:solidFill>
                  <a:srgbClr val="000000"/>
                </a:solidFill>
                <a:latin typeface="Canva Sans Bold"/>
              </a:rPr>
              <a:t>1:1 or Group Specialist Work, </a:t>
            </a:r>
            <a:r>
              <a:rPr lang="en-US" sz="1300" dirty="0">
                <a:solidFill>
                  <a:srgbClr val="000000"/>
                </a:solidFill>
                <a:latin typeface="Canva Sans"/>
              </a:rPr>
              <a:t>e.g. with Cognitive </a:t>
            </a:r>
            <a:r>
              <a:rPr lang="en-US" sz="1300" dirty="0" err="1">
                <a:solidFill>
                  <a:srgbClr val="000000"/>
                </a:solidFill>
                <a:latin typeface="Canva Sans"/>
              </a:rPr>
              <a:t>Behavioural</a:t>
            </a:r>
            <a:r>
              <a:rPr lang="en-US" sz="1300" dirty="0">
                <a:solidFill>
                  <a:srgbClr val="000000"/>
                </a:solidFill>
                <a:latin typeface="Canva Sans"/>
              </a:rPr>
              <a:t> Therapy (CBT), Senior Wellbeing Practitioner (SWP), Play Therapy, Art Therapy and Dramatherapy</a:t>
            </a:r>
          </a:p>
        </p:txBody>
      </p:sp>
      <p:sp>
        <p:nvSpPr>
          <p:cNvPr id="28" name="TextBox 28"/>
          <p:cNvSpPr txBox="1"/>
          <p:nvPr/>
        </p:nvSpPr>
        <p:spPr>
          <a:xfrm>
            <a:off x="1746678" y="215808"/>
            <a:ext cx="4258359" cy="422231"/>
          </a:xfrm>
          <a:prstGeom prst="rect">
            <a:avLst/>
          </a:prstGeom>
        </p:spPr>
        <p:txBody>
          <a:bodyPr lIns="0" tIns="0" rIns="0" bIns="0" rtlCol="0" anchor="t">
            <a:spAutoFit/>
          </a:bodyPr>
          <a:lstStyle/>
          <a:p>
            <a:pPr algn="ctr">
              <a:lnSpc>
                <a:spcPts val="3499"/>
              </a:lnSpc>
            </a:pPr>
            <a:r>
              <a:rPr lang="en-US" sz="2499">
                <a:solidFill>
                  <a:srgbClr val="542814"/>
                </a:solidFill>
                <a:latin typeface="Canva Sans Bold"/>
              </a:rPr>
              <a:t>What support can we offer?</a:t>
            </a:r>
          </a:p>
        </p:txBody>
      </p:sp>
      <p:sp>
        <p:nvSpPr>
          <p:cNvPr id="38" name="Rectangle: Rounded Corners 37">
            <a:extLst>
              <a:ext uri="{FF2B5EF4-FFF2-40B4-BE49-F238E27FC236}">
                <a16:creationId xmlns:a16="http://schemas.microsoft.com/office/drawing/2014/main" id="{D3274791-DAD0-4E78-982E-4A3A9CB0018B}"/>
              </a:ext>
            </a:extLst>
          </p:cNvPr>
          <p:cNvSpPr/>
          <p:nvPr/>
        </p:nvSpPr>
        <p:spPr>
          <a:xfrm>
            <a:off x="4306892" y="7775588"/>
            <a:ext cx="3095372" cy="1275779"/>
          </a:xfrm>
          <a:prstGeom prst="roundRect">
            <a:avLst/>
          </a:prstGeom>
          <a:solidFill>
            <a:schemeClr val="accent2">
              <a:lumMod val="40000"/>
              <a:lumOff val="60000"/>
            </a:schemeClr>
          </a:solidFill>
          <a:ln>
            <a:solidFill>
              <a:schemeClr val="accent2"/>
            </a:solidFill>
          </a:ln>
        </p:spPr>
        <p:style>
          <a:lnRef idx="2">
            <a:schemeClr val="accent3"/>
          </a:lnRef>
          <a:fillRef idx="1">
            <a:schemeClr val="lt1"/>
          </a:fillRef>
          <a:effectRef idx="0">
            <a:schemeClr val="accent3"/>
          </a:effectRef>
          <a:fontRef idx="minor">
            <a:schemeClr val="dk1"/>
          </a:fontRef>
        </p:style>
        <p:txBody>
          <a:bodyPr rtlCol="0" anchor="ctr"/>
          <a:lstStyle/>
          <a:p>
            <a:pPr algn="ctr">
              <a:lnSpc>
                <a:spcPct val="150000"/>
              </a:lnSpc>
            </a:pPr>
            <a:endParaRPr lang="en-GB" sz="1600" dirty="0">
              <a:latin typeface="Canva Sans" panose="020B0604020202020204" charset="0"/>
            </a:endParaRPr>
          </a:p>
        </p:txBody>
      </p:sp>
      <p:sp>
        <p:nvSpPr>
          <p:cNvPr id="29" name="TextBox 29"/>
          <p:cNvSpPr txBox="1"/>
          <p:nvPr/>
        </p:nvSpPr>
        <p:spPr>
          <a:xfrm>
            <a:off x="4687679" y="1015783"/>
            <a:ext cx="2116321" cy="183110"/>
          </a:xfrm>
          <a:prstGeom prst="rect">
            <a:avLst/>
          </a:prstGeom>
        </p:spPr>
        <p:txBody>
          <a:bodyPr lIns="0" tIns="0" rIns="0" bIns="0" rtlCol="0" anchor="t">
            <a:spAutoFit/>
          </a:bodyPr>
          <a:lstStyle/>
          <a:p>
            <a:pPr algn="ctr">
              <a:lnSpc>
                <a:spcPts val="1453"/>
              </a:lnSpc>
              <a:spcBef>
                <a:spcPct val="0"/>
              </a:spcBef>
            </a:pPr>
            <a:r>
              <a:rPr lang="en-US" sz="1038" spc="62">
                <a:solidFill>
                  <a:srgbClr val="000000"/>
                </a:solidFill>
                <a:latin typeface="Arimo Bold"/>
              </a:rPr>
              <a:t>Parents/Carers Feedback</a:t>
            </a:r>
          </a:p>
        </p:txBody>
      </p:sp>
      <p:sp>
        <p:nvSpPr>
          <p:cNvPr id="30" name="TextBox 30"/>
          <p:cNvSpPr txBox="1"/>
          <p:nvPr/>
        </p:nvSpPr>
        <p:spPr>
          <a:xfrm>
            <a:off x="4348520" y="1300190"/>
            <a:ext cx="2963439" cy="1707930"/>
          </a:xfrm>
          <a:prstGeom prst="rect">
            <a:avLst/>
          </a:prstGeom>
        </p:spPr>
        <p:txBody>
          <a:bodyPr lIns="0" tIns="0" rIns="0" bIns="0" rtlCol="0" anchor="t">
            <a:spAutoFit/>
          </a:bodyPr>
          <a:lstStyle/>
          <a:p>
            <a:pPr>
              <a:lnSpc>
                <a:spcPts val="1399"/>
              </a:lnSpc>
            </a:pPr>
            <a:r>
              <a:rPr lang="en-US" sz="999" spc="59">
                <a:solidFill>
                  <a:srgbClr val="000000"/>
                </a:solidFill>
                <a:latin typeface="Arimo"/>
              </a:rPr>
              <a:t>"X was easy to talk to and explained things well."</a:t>
            </a:r>
          </a:p>
          <a:p>
            <a:pPr>
              <a:lnSpc>
                <a:spcPts val="1399"/>
              </a:lnSpc>
            </a:pPr>
            <a:endParaRPr lang="en-US" sz="999" spc="59">
              <a:solidFill>
                <a:srgbClr val="000000"/>
              </a:solidFill>
              <a:latin typeface="Arimo"/>
            </a:endParaRPr>
          </a:p>
          <a:p>
            <a:pPr>
              <a:lnSpc>
                <a:spcPts val="1399"/>
              </a:lnSpc>
              <a:spcBef>
                <a:spcPct val="0"/>
              </a:spcBef>
            </a:pPr>
            <a:r>
              <a:rPr lang="en-US" sz="999" spc="59">
                <a:solidFill>
                  <a:srgbClr val="000000"/>
                </a:solidFill>
                <a:latin typeface="Arimo"/>
              </a:rPr>
              <a:t>"The EMHP was professional, knowledgeable, they knew how to deal with behaviours, and gave good advice."</a:t>
            </a:r>
          </a:p>
          <a:p>
            <a:pPr>
              <a:lnSpc>
                <a:spcPts val="1399"/>
              </a:lnSpc>
              <a:spcBef>
                <a:spcPct val="0"/>
              </a:spcBef>
            </a:pPr>
            <a:endParaRPr lang="en-US" sz="999" spc="59">
              <a:solidFill>
                <a:srgbClr val="000000"/>
              </a:solidFill>
              <a:latin typeface="Arimo"/>
            </a:endParaRPr>
          </a:p>
          <a:p>
            <a:pPr>
              <a:lnSpc>
                <a:spcPts val="1399"/>
              </a:lnSpc>
              <a:spcBef>
                <a:spcPct val="0"/>
              </a:spcBef>
            </a:pPr>
            <a:r>
              <a:rPr lang="en-US" sz="999" spc="59">
                <a:solidFill>
                  <a:srgbClr val="000000"/>
                </a:solidFill>
                <a:latin typeface="Arimo"/>
              </a:rPr>
              <a:t>"Once the referral was made the communication was really quick. X showed empathy, and was supportive."</a:t>
            </a:r>
          </a:p>
        </p:txBody>
      </p:sp>
      <p:sp>
        <p:nvSpPr>
          <p:cNvPr id="31" name="TextBox 30">
            <a:extLst>
              <a:ext uri="{FF2B5EF4-FFF2-40B4-BE49-F238E27FC236}">
                <a16:creationId xmlns:a16="http://schemas.microsoft.com/office/drawing/2014/main" id="{355D1A62-7AB3-45F4-BFC1-8667A54B18F2}"/>
              </a:ext>
            </a:extLst>
          </p:cNvPr>
          <p:cNvSpPr txBox="1"/>
          <p:nvPr/>
        </p:nvSpPr>
        <p:spPr>
          <a:xfrm>
            <a:off x="4299094" y="7806745"/>
            <a:ext cx="3062290" cy="1170833"/>
          </a:xfrm>
          <a:prstGeom prst="rect">
            <a:avLst/>
          </a:prstGeom>
          <a:noFill/>
        </p:spPr>
        <p:txBody>
          <a:bodyPr wrap="square" rtlCol="0">
            <a:spAutoFit/>
          </a:bodyPr>
          <a:lstStyle/>
          <a:p>
            <a:pPr algn="ctr">
              <a:lnSpc>
                <a:spcPct val="150000"/>
              </a:lnSpc>
            </a:pPr>
            <a:r>
              <a:rPr lang="en-US" sz="1200" dirty="0">
                <a:solidFill>
                  <a:srgbClr val="000000"/>
                </a:solidFill>
                <a:latin typeface="Canva Sans" panose="020B0604020202020204" charset="0"/>
              </a:rPr>
              <a:t>If you think your child could benefit from accessing 1:1 support from MHST, please speak to us or the school Mental Health Lead</a:t>
            </a:r>
            <a:endParaRPr lang="en-US" sz="1200" u="sng" dirty="0">
              <a:solidFill>
                <a:srgbClr val="000000"/>
              </a:solidFill>
              <a:latin typeface="Canva Sans" panose="020B0604020202020204" charset="0"/>
            </a:endParaRPr>
          </a:p>
        </p:txBody>
      </p:sp>
      <p:pic>
        <p:nvPicPr>
          <p:cNvPr id="36" name="Picture 35">
            <a:extLst>
              <a:ext uri="{FF2B5EF4-FFF2-40B4-BE49-F238E27FC236}">
                <a16:creationId xmlns:a16="http://schemas.microsoft.com/office/drawing/2014/main" id="{449E21B3-65B6-4881-890E-4A0567A41178}"/>
              </a:ext>
            </a:extLst>
          </p:cNvPr>
          <p:cNvPicPr>
            <a:picLocks noChangeAspect="1"/>
          </p:cNvPicPr>
          <p:nvPr/>
        </p:nvPicPr>
        <p:blipFill>
          <a:blip r:embed="rId8"/>
          <a:stretch>
            <a:fillRect/>
          </a:stretch>
        </p:blipFill>
        <p:spPr>
          <a:xfrm>
            <a:off x="6005037" y="9259965"/>
            <a:ext cx="1203972" cy="11847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7" name="TextBox 36">
            <a:extLst>
              <a:ext uri="{FF2B5EF4-FFF2-40B4-BE49-F238E27FC236}">
                <a16:creationId xmlns:a16="http://schemas.microsoft.com/office/drawing/2014/main" id="{FC78C030-C630-4DD6-8F13-8CA3B70CBE2E}"/>
              </a:ext>
            </a:extLst>
          </p:cNvPr>
          <p:cNvSpPr txBox="1"/>
          <p:nvPr/>
        </p:nvSpPr>
        <p:spPr>
          <a:xfrm>
            <a:off x="4348521" y="9484331"/>
            <a:ext cx="1601904" cy="584775"/>
          </a:xfrm>
          <a:prstGeom prst="rect">
            <a:avLst/>
          </a:prstGeom>
          <a:noFill/>
        </p:spPr>
        <p:txBody>
          <a:bodyPr wrap="square" rtlCol="0">
            <a:spAutoFit/>
          </a:bodyPr>
          <a:lstStyle/>
          <a:p>
            <a:r>
              <a:rPr lang="en-GB" sz="1600" dirty="0"/>
              <a:t>Scan here to visit our website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aaca673-7a86-4a99-aaf8-4875d36a02fa">
      <Terms xmlns="http://schemas.microsoft.com/office/infopath/2007/PartnerControls"/>
    </lcf76f155ced4ddcb4097134ff3c332f>
    <_ip_UnifiedCompliancePolicyUIAction xmlns="http://schemas.microsoft.com/sharepoint/v3" xsi:nil="true"/>
    <TaxCatchAll xmlns="8eb33351-620b-44f8-941d-6b68e2f5fd7f"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EB101D205AAEE42BE45E38F32DCA9FD" ma:contentTypeVersion="17" ma:contentTypeDescription="Create a new document." ma:contentTypeScope="" ma:versionID="5ec72870be1c38ab966d894544e691cc">
  <xsd:schema xmlns:xsd="http://www.w3.org/2001/XMLSchema" xmlns:xs="http://www.w3.org/2001/XMLSchema" xmlns:p="http://schemas.microsoft.com/office/2006/metadata/properties" xmlns:ns1="http://schemas.microsoft.com/sharepoint/v3" xmlns:ns2="8eb33351-620b-44f8-941d-6b68e2f5fd7f" xmlns:ns3="6aaca673-7a86-4a99-aaf8-4875d36a02fa" targetNamespace="http://schemas.microsoft.com/office/2006/metadata/properties" ma:root="true" ma:fieldsID="e83d4eac21c234c60fafb447a907fcf9" ns1:_="" ns2:_="" ns3:_="">
    <xsd:import namespace="http://schemas.microsoft.com/sharepoint/v3"/>
    <xsd:import namespace="8eb33351-620b-44f8-941d-6b68e2f5fd7f"/>
    <xsd:import namespace="6aaca673-7a86-4a99-aaf8-4875d36a02fa"/>
    <xsd:element name="properties">
      <xsd:complexType>
        <xsd:sequence>
          <xsd:element name="documentManagement">
            <xsd:complexType>
              <xsd:all>
                <xsd:element ref="ns2:SharedWithUsers" minOccurs="0"/>
                <xsd:element ref="ns2:SharedWithDetails" minOccurs="0"/>
                <xsd:element ref="ns1:_ip_UnifiedCompliancePolicyProperties" minOccurs="0"/>
                <xsd:element ref="ns1:_ip_UnifiedCompliancePolicyUIAction"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Locatio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0" nillable="true" ma:displayName="Unified Compliance Policy Properties" ma:hidden="true" ma:internalName="_ip_UnifiedCompliancePolicyProperties">
      <xsd:simpleType>
        <xsd:restriction base="dms:Note"/>
      </xsd:simpleType>
    </xsd:element>
    <xsd:element name="_ip_UnifiedCompliancePolicyUIAction" ma:index="1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b33351-620b-44f8-941d-6b68e2f5fd7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35c11b3-5a26-42d6-bb8e-a94ae0825b05}" ma:internalName="TaxCatchAll" ma:showField="CatchAllData" ma:web="8eb33351-620b-44f8-941d-6b68e2f5fd7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aaca673-7a86-4a99-aaf8-4875d36a02fa" elementFormDefault="qualified">
    <xsd:import namespace="http://schemas.microsoft.com/office/2006/documentManagement/types"/>
    <xsd:import namespace="http://schemas.microsoft.com/office/infopath/2007/PartnerControls"/>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2A16D4-25B5-4472-8B10-ABFBBFCEADF2}">
  <ds:schemaRefs>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6aaca673-7a86-4a99-aaf8-4875d36a02fa"/>
    <ds:schemaRef ds:uri="8eb33351-620b-44f8-941d-6b68e2f5fd7f"/>
    <ds:schemaRef ds:uri="http://www.w3.org/XML/1998/namespace"/>
    <ds:schemaRef ds:uri="http://purl.org/dc/dcmitype/"/>
  </ds:schemaRefs>
</ds:datastoreItem>
</file>

<file path=customXml/itemProps2.xml><?xml version="1.0" encoding="utf-8"?>
<ds:datastoreItem xmlns:ds="http://schemas.openxmlformats.org/officeDocument/2006/customXml" ds:itemID="{A2915AC5-D77E-4C55-B4DD-2F46C9985C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eb33351-620b-44f8-941d-6b68e2f5fd7f"/>
    <ds:schemaRef ds:uri="6aaca673-7a86-4a99-aaf8-4875d36a02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23B3C2-6737-4D78-8290-A22822D63E1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391</TotalTime>
  <Words>459</Words>
  <Application>Microsoft Office PowerPoint</Application>
  <PresentationFormat>Custom</PresentationFormat>
  <Paragraphs>53</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Arimo</vt:lpstr>
      <vt:lpstr>Calibri</vt:lpstr>
      <vt:lpstr>Arimo Bold</vt:lpstr>
      <vt:lpstr>Canva Sans</vt:lpstr>
      <vt:lpstr>Canva Sans Bold</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Primary School - MHST Newsletter Issue 1</dc:title>
  <dc:creator>Samuel Golc</dc:creator>
  <cp:lastModifiedBy>ABDIRAHMAN, Samsam (CENTRAL AND NORTH WEST LONDON NHS FOUNDATION TRUST)</cp:lastModifiedBy>
  <cp:revision>18</cp:revision>
  <dcterms:created xsi:type="dcterms:W3CDTF">2006-08-16T00:00:00Z</dcterms:created>
  <dcterms:modified xsi:type="dcterms:W3CDTF">2025-09-04T11:26:41Z</dcterms:modified>
  <dc:identifier>DAFf5Jb-H68</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0x0101008EB101D205AAEE42BE45E38F32DCA9FD</vt:lpwstr>
  </property>
</Properties>
</file>